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sldIdLst>
    <p:sldId id="256" r:id="rId5"/>
    <p:sldId id="257" r:id="rId6"/>
    <p:sldId id="259" r:id="rId7"/>
    <p:sldId id="258" r:id="rId8"/>
    <p:sldId id="270" r:id="rId9"/>
    <p:sldId id="275" r:id="rId10"/>
    <p:sldId id="274" r:id="rId11"/>
    <p:sldId id="267" r:id="rId12"/>
    <p:sldId id="266" r:id="rId13"/>
    <p:sldId id="260" r:id="rId14"/>
    <p:sldId id="271" r:id="rId15"/>
    <p:sldId id="272" r:id="rId16"/>
    <p:sldId id="273" r:id="rId17"/>
    <p:sldId id="261" r:id="rId18"/>
    <p:sldId id="263" r:id="rId19"/>
    <p:sldId id="269" r:id="rId20"/>
    <p:sldId id="268" r:id="rId21"/>
    <p:sldId id="265" r:id="rId22"/>
  </p:sldIdLst>
  <p:sldSz cx="18288000" cy="10287000"/>
  <p:notesSz cx="6858000" cy="9144000"/>
  <p:embeddedFontLst>
    <p:embeddedFont>
      <p:font typeface="Corbel" panose="020B0503020204020204" pitchFamily="34" charset="0"/>
      <p:regular r:id="rId23"/>
      <p:bold r:id="rId24"/>
      <p:italic r:id="rId25"/>
      <p:boldItalic r:id="rId26"/>
    </p:embeddedFont>
    <p:embeddedFont>
      <p:font typeface="Nirand Bold" panose="020B0604020202020204" charset="-34"/>
      <p:regular r:id="rId27"/>
    </p:embeddedFont>
    <p:embeddedFont>
      <p:font typeface="Nunito" pitchFamily="2" charset="0"/>
      <p:regular r:id="rId28"/>
      <p:bold r:id="rId29"/>
      <p:italic r:id="rId30"/>
      <p:boldItalic r:id="rId31"/>
    </p:embeddedFont>
    <p:embeddedFont>
      <p:font typeface="Nunito Bold" pitchFamily="2" charset="0"/>
      <p:regular r:id="rId32"/>
      <p:bold r:id="rId33"/>
    </p:embeddedFont>
    <p:embeddedFont>
      <p:font typeface="Wingdings 2" panose="05020102010507070707" pitchFamily="18" charset="2"/>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D1DF"/>
    <a:srgbClr val="627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6A567-5B01-445E-918D-83CC3A114DA2}" v="2974" dt="2026-02-16T01:17:12.705"/>
    <p1510:client id="{0B355E77-AD8C-F4D6-64D7-AE5AC00E5977}" v="245" dt="2026-02-15T23:45:12.596"/>
    <p1510:client id="{30B89985-541D-5E87-5C26-68B7129969AF}" v="959" dt="2026-02-15T21:41:39.588"/>
    <p1510:client id="{316C5AF3-85EB-0D90-A6BA-134B74E88FFF}" v="4" dt="2026-02-15T05:47:41.547"/>
    <p1510:client id="{6C6982FE-BE41-53E9-72B1-820B3F4D31FE}" v="129" dt="2026-02-15T20:47:10.287"/>
    <p1510:client id="{70CB9B2A-3B34-7FED-E428-F7047938DC39}" v="6" dt="2026-02-16T01:22:48.604"/>
    <p1510:client id="{870CE97C-3B9C-58D7-033F-DA847681EB40}" v="486" dt="2026-02-15T20:48:54.513"/>
    <p1510:client id="{97175277-BD99-ED76-890E-59ED411A09A5}" v="131" dt="2026-02-16T02:26:38.831"/>
    <p1510:client id="{A508C225-E774-9E44-5902-4B2F9DF9BABA}" v="4" dt="2026-02-15T20:59:27.068"/>
    <p1510:client id="{ADF0FDEF-C91E-2218-0E07-EA0BBB600D23}" v="1275" dt="2026-02-16T02:04:06.060"/>
    <p1510:client id="{C7625369-4818-6E9B-065A-4C9519C1D54C}" v="49" dt="2026-02-15T21:10:00.473"/>
    <p1510:client id="{E495CAD6-E67F-92A9-9D59-C76BD8AAC12A}" v="8" dt="2026-02-16T02:46:45.246"/>
    <p1510:client id="{ED3E9518-A5FB-2DC1-13C8-950CA3153D0D}" v="4609" dt="2026-02-15T23:13:57.896"/>
    <p1510:client id="{F53840B3-0FB5-4EBE-4B44-6B662D54B412}" v="21" dt="2026-02-15T19:24:49.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1142999"/>
            <a:ext cx="13712429" cy="8001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905395" y="1142999"/>
            <a:ext cx="4387977" cy="8001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04772" y="1947672"/>
            <a:ext cx="10972800" cy="4882896"/>
          </a:xfrm>
        </p:spPr>
        <p:txBody>
          <a:bodyPr anchor="b">
            <a:normAutofit/>
          </a:bodyPr>
          <a:lstStyle>
            <a:lvl1pPr algn="l">
              <a:defRPr sz="10489" spc="-178"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650023" y="7005369"/>
            <a:ext cx="10972800" cy="1371600"/>
          </a:xfrm>
        </p:spPr>
        <p:txBody>
          <a:bodyPr anchor="t">
            <a:normAutofit/>
          </a:bodyPr>
          <a:lstStyle>
            <a:lvl1pPr marL="0" indent="0" algn="l">
              <a:buNone/>
              <a:defRPr sz="3911" cap="none" spc="0" baseline="0">
                <a:solidFill>
                  <a:schemeClr val="accent1">
                    <a:lumMod val="20000"/>
                    <a:lumOff val="80000"/>
                  </a:schemeClr>
                </a:solidFill>
              </a:defRPr>
            </a:lvl1pPr>
            <a:lvl2pPr marL="812810" indent="0" algn="ctr">
              <a:buNone/>
              <a:defRPr sz="3911"/>
            </a:lvl2pPr>
            <a:lvl3pPr marL="1625620" indent="0" algn="ctr">
              <a:buNone/>
              <a:defRPr sz="3911"/>
            </a:lvl3pPr>
            <a:lvl4pPr marL="2438430" indent="0" algn="ctr">
              <a:buNone/>
              <a:defRPr sz="3556"/>
            </a:lvl4pPr>
            <a:lvl5pPr marL="3251241" indent="0" algn="ctr">
              <a:buNone/>
              <a:defRPr sz="3556"/>
            </a:lvl5pPr>
            <a:lvl6pPr marL="4064051" indent="0" algn="ctr">
              <a:buNone/>
              <a:defRPr sz="3556"/>
            </a:lvl6pPr>
            <a:lvl7pPr marL="4876861" indent="0" algn="ctr">
              <a:buNone/>
              <a:defRPr sz="3556"/>
            </a:lvl7pPr>
            <a:lvl8pPr marL="5689671" indent="0" algn="ctr">
              <a:buNone/>
              <a:defRPr sz="3556"/>
            </a:lvl8pPr>
            <a:lvl9pPr marL="6502481" indent="0" algn="ctr">
              <a:buNone/>
              <a:defRPr sz="3556"/>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90160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2/15/2026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019995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 y="1485900"/>
            <a:ext cx="4229100" cy="7429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801868" y="1303020"/>
            <a:ext cx="10972800" cy="768096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2/15/2026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20363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588368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801868" y="1947672"/>
            <a:ext cx="10972800" cy="4882896"/>
          </a:xfrm>
        </p:spPr>
        <p:txBody>
          <a:bodyPr anchor="b">
            <a:normAutofit/>
          </a:bodyPr>
          <a:lstStyle>
            <a:lvl1pPr>
              <a:defRPr sz="10489" b="0" spc="-178"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5829300" y="7008876"/>
            <a:ext cx="10972800" cy="1371600"/>
          </a:xfrm>
        </p:spPr>
        <p:txBody>
          <a:bodyPr anchor="t">
            <a:normAutofit/>
          </a:bodyPr>
          <a:lstStyle>
            <a:lvl1pPr marL="0" indent="0">
              <a:buNone/>
              <a:defRPr sz="3911" cap="none" spc="0" baseline="0">
                <a:solidFill>
                  <a:schemeClr val="tx1">
                    <a:lumMod val="65000"/>
                    <a:lumOff val="3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2/15/2026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580661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801868" y="1303020"/>
            <a:ext cx="5212080" cy="7680960"/>
          </a:xfrm>
        </p:spPr>
        <p:txBody>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727180" y="1303020"/>
            <a:ext cx="5212080" cy="7680960"/>
          </a:xfrm>
        </p:spPr>
        <p:txBody>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2/15/2026</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2398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5801868" y="1535379"/>
            <a:ext cx="5212080" cy="1211580"/>
          </a:xfrm>
        </p:spPr>
        <p:txBody>
          <a:bodyPr anchor="b">
            <a:normAutofit/>
          </a:bodyPr>
          <a:lstStyle>
            <a:lvl1pPr marL="0" indent="0">
              <a:spcBef>
                <a:spcPts val="0"/>
              </a:spcBef>
              <a:buNone/>
              <a:defRPr sz="3556" b="1">
                <a:solidFill>
                  <a:schemeClr val="tx1">
                    <a:lumMod val="65000"/>
                    <a:lumOff val="35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5801868" y="2896404"/>
            <a:ext cx="5212080" cy="6035040"/>
          </a:xfrm>
        </p:spPr>
        <p:txBody>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727695" y="1535380"/>
            <a:ext cx="5212080" cy="1219757"/>
          </a:xfrm>
        </p:spPr>
        <p:txBody>
          <a:bodyPr anchor="b">
            <a:normAutofit/>
          </a:bodyPr>
          <a:lstStyle>
            <a:lvl1pPr marL="0" indent="0">
              <a:spcBef>
                <a:spcPts val="0"/>
              </a:spcBef>
              <a:buNone/>
              <a:defRPr sz="3556" b="1">
                <a:solidFill>
                  <a:schemeClr val="tx1">
                    <a:lumMod val="65000"/>
                    <a:lumOff val="35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11727695" y="2896404"/>
            <a:ext cx="5212080" cy="6035040"/>
          </a:xfrm>
        </p:spPr>
        <p:txBody>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2/15/2026</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849470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2/15/2026</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60765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2/15/2026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595385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4048" y="1714500"/>
            <a:ext cx="4251960" cy="3566160"/>
          </a:xfrm>
        </p:spPr>
        <p:txBody>
          <a:bodyPr anchor="b">
            <a:normAutofit/>
          </a:bodyPr>
          <a:lstStyle>
            <a:lvl1pPr>
              <a:defRPr sz="5689" b="0" baseline="0"/>
            </a:lvl1pPr>
          </a:lstStyle>
          <a:p>
            <a:r>
              <a:rPr lang="en-US"/>
              <a:t>Click to edit Master title style</a:t>
            </a:r>
          </a:p>
        </p:txBody>
      </p:sp>
      <p:sp>
        <p:nvSpPr>
          <p:cNvPr id="3" name="Content Placeholder 2"/>
          <p:cNvSpPr>
            <a:spLocks noGrp="1"/>
          </p:cNvSpPr>
          <p:nvPr>
            <p:ph idx="1"/>
          </p:nvPr>
        </p:nvSpPr>
        <p:spPr>
          <a:xfrm>
            <a:off x="5801868" y="1303020"/>
            <a:ext cx="10972800" cy="7680960"/>
          </a:xfrm>
        </p:spPr>
        <p:txBody>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84048" y="5241264"/>
            <a:ext cx="4251960" cy="3482985"/>
          </a:xfrm>
        </p:spPr>
        <p:txBody>
          <a:bodyPr anchor="t">
            <a:normAutofit/>
          </a:bodyPr>
          <a:lstStyle>
            <a:lvl1pPr marL="0" indent="0">
              <a:lnSpc>
                <a:spcPct val="100000"/>
              </a:lnSpc>
              <a:buNone/>
              <a:defRPr sz="2489">
                <a:solidFill>
                  <a:srgbClr val="FFFFFF"/>
                </a:solidFill>
              </a:defRPr>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2/15/2026</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486603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4048" y="1714500"/>
            <a:ext cx="4251960" cy="3566160"/>
          </a:xfrm>
        </p:spPr>
        <p:txBody>
          <a:bodyPr anchor="b">
            <a:normAutofit/>
          </a:bodyPr>
          <a:lstStyle>
            <a:lvl1pPr>
              <a:defRPr sz="5689" b="0"/>
            </a:lvl1pPr>
          </a:lstStyle>
          <a:p>
            <a:r>
              <a:rPr lang="en-US"/>
              <a:t>Click to edit Master title style</a:t>
            </a:r>
          </a:p>
        </p:txBody>
      </p:sp>
      <p:sp>
        <p:nvSpPr>
          <p:cNvPr id="3" name="Picture Placeholder 2"/>
          <p:cNvSpPr>
            <a:spLocks noGrp="1" noChangeAspect="1"/>
          </p:cNvSpPr>
          <p:nvPr>
            <p:ph type="pic" idx="1"/>
          </p:nvPr>
        </p:nvSpPr>
        <p:spPr>
          <a:xfrm>
            <a:off x="5355966" y="1151129"/>
            <a:ext cx="12172845" cy="7996428"/>
          </a:xfrm>
          <a:solidFill>
            <a:schemeClr val="bg1">
              <a:lumMod val="75000"/>
            </a:schemeClr>
          </a:solidFill>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384048" y="5239512"/>
            <a:ext cx="4251960" cy="3483864"/>
          </a:xfrm>
        </p:spPr>
        <p:txBody>
          <a:bodyPr anchor="t">
            <a:normAutofit/>
          </a:bodyPr>
          <a:lstStyle>
            <a:lvl1pPr marL="0" indent="0">
              <a:lnSpc>
                <a:spcPct val="100000"/>
              </a:lnSpc>
              <a:buNone/>
              <a:defRPr sz="2489">
                <a:solidFill>
                  <a:srgbClr val="FFFFFF"/>
                </a:solidFill>
              </a:defRPr>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2/15/2026</a:t>
            </a:fld>
            <a:endParaRPr lang="en-US"/>
          </a:p>
        </p:txBody>
      </p:sp>
      <p:sp>
        <p:nvSpPr>
          <p:cNvPr id="9" name="Footer Placeholder 8"/>
          <p:cNvSpPr>
            <a:spLocks noGrp="1"/>
          </p:cNvSpPr>
          <p:nvPr>
            <p:ph type="ftr" sz="quarter" idx="11"/>
          </p:nvPr>
        </p:nvSpPr>
        <p:spPr>
          <a:xfrm>
            <a:off x="5248652" y="9534526"/>
            <a:ext cx="8867276" cy="547688"/>
          </a:xfrm>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951346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138428"/>
            <a:ext cx="5165385" cy="79964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379379" y="1685756"/>
            <a:ext cx="4421223" cy="6901775"/>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7723796" y="1138428"/>
            <a:ext cx="576072" cy="799642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ext Placeholder 2"/>
          <p:cNvSpPr>
            <a:spLocks noGrp="1"/>
          </p:cNvSpPr>
          <p:nvPr>
            <p:ph type="body" idx="1"/>
          </p:nvPr>
        </p:nvSpPr>
        <p:spPr>
          <a:xfrm>
            <a:off x="5803902" y="1296162"/>
            <a:ext cx="10972800" cy="768096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93698" y="9534526"/>
            <a:ext cx="4114800" cy="547688"/>
          </a:xfrm>
          <a:prstGeom prst="rect">
            <a:avLst/>
          </a:prstGeom>
        </p:spPr>
        <p:txBody>
          <a:bodyPr vert="horz" lIns="91440" tIns="45720" rIns="91440" bIns="45720" rtlCol="0" anchor="ctr"/>
          <a:lstStyle>
            <a:lvl1pPr algn="l">
              <a:defRPr sz="1956">
                <a:solidFill>
                  <a:schemeClr val="tx1">
                    <a:lumMod val="50000"/>
                    <a:lumOff val="50000"/>
                  </a:schemeClr>
                </a:solidFill>
              </a:defRPr>
            </a:lvl1pPr>
          </a:lstStyle>
          <a:p>
            <a:fld id="{5586B75A-687E-405C-8A0B-8D00578BA2C3}" type="datetimeFigureOut">
              <a:rPr lang="en-US" dirty="0"/>
              <a:pPr/>
              <a:t>2/15/2026</a:t>
            </a:fld>
            <a:endParaRPr lang="en-US"/>
          </a:p>
        </p:txBody>
      </p:sp>
      <p:sp>
        <p:nvSpPr>
          <p:cNvPr id="5" name="Footer Placeholder 4"/>
          <p:cNvSpPr>
            <a:spLocks noGrp="1"/>
          </p:cNvSpPr>
          <p:nvPr>
            <p:ph type="ftr" sz="quarter" idx="3"/>
          </p:nvPr>
        </p:nvSpPr>
        <p:spPr>
          <a:xfrm>
            <a:off x="5803903" y="9534526"/>
            <a:ext cx="8867276" cy="547688"/>
          </a:xfrm>
          <a:prstGeom prst="rect">
            <a:avLst/>
          </a:prstGeom>
        </p:spPr>
        <p:txBody>
          <a:bodyPr vert="horz" lIns="91440" tIns="45720" rIns="91440" bIns="45720" rtlCol="0" anchor="ctr"/>
          <a:lstStyle>
            <a:lvl1pPr algn="l">
              <a:defRPr sz="1956">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5951203" y="9534526"/>
            <a:ext cx="2296391" cy="547688"/>
          </a:xfrm>
          <a:prstGeom prst="rect">
            <a:avLst/>
          </a:prstGeom>
        </p:spPr>
        <p:txBody>
          <a:bodyPr vert="horz" lIns="91440" tIns="45720" rIns="91440" bIns="45720" rtlCol="0" anchor="ctr"/>
          <a:lstStyle>
            <a:lvl1pPr algn="r">
              <a:defRPr sz="2133"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55127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htmw/2026SA-%20QuestKeeper/wiki"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2">
            <a:extLst>
              <a:ext uri="{FF2B5EF4-FFF2-40B4-BE49-F238E27FC236}">
                <a16:creationId xmlns:a16="http://schemas.microsoft.com/office/drawing/2014/main" id="{46D749FA-1244-A2EC-3527-CE85392A3310}"/>
              </a:ext>
            </a:extLst>
          </p:cNvPr>
          <p:cNvGrpSpPr/>
          <p:nvPr/>
        </p:nvGrpSpPr>
        <p:grpSpPr>
          <a:xfrm>
            <a:off x="14389452" y="7404041"/>
            <a:ext cx="9561986" cy="8028675"/>
            <a:chOff x="-231428" y="-5786"/>
            <a:chExt cx="968028" cy="812800"/>
          </a:xfrm>
        </p:grpSpPr>
        <p:sp>
          <p:nvSpPr>
            <p:cNvPr id="15" name="Freeform 3">
              <a:extLst>
                <a:ext uri="{FF2B5EF4-FFF2-40B4-BE49-F238E27FC236}">
                  <a16:creationId xmlns:a16="http://schemas.microsoft.com/office/drawing/2014/main" id="{E6F14679-09D0-5A69-DFB8-9119813D40F7}"/>
                </a:ext>
              </a:extLst>
            </p:cNvPr>
            <p:cNvSpPr/>
            <p:nvPr/>
          </p:nvSpPr>
          <p:spPr>
            <a:xfrm>
              <a:off x="-231428" y="-5786"/>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16" name="TextBox 4">
              <a:extLst>
                <a:ext uri="{FF2B5EF4-FFF2-40B4-BE49-F238E27FC236}">
                  <a16:creationId xmlns:a16="http://schemas.microsoft.com/office/drawing/2014/main" id="{89093EA2-9522-1FA0-DA6B-2BB68D7B7E5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157767" y="6034445"/>
            <a:ext cx="8638620" cy="2020425"/>
          </a:xfrm>
          <a:prstGeom prst="rect">
            <a:avLst/>
          </a:prstGeom>
        </p:spPr>
        <p:txBody>
          <a:bodyPr wrap="square" lIns="0" tIns="0" rIns="0" bIns="0" rtlCol="0" anchor="t">
            <a:spAutoFit/>
          </a:bodyPr>
          <a:lstStyle/>
          <a:p>
            <a:pPr algn="ctr">
              <a:lnSpc>
                <a:spcPts val="17500"/>
              </a:lnSpc>
            </a:pPr>
            <a:r>
              <a:rPr lang="en-US" sz="9600" b="1">
                <a:solidFill>
                  <a:srgbClr val="627484"/>
                </a:solidFill>
                <a:latin typeface="Nirand Bold"/>
                <a:ea typeface="Nirand Bold"/>
                <a:cs typeface="Nirand Bold"/>
                <a:sym typeface="Nirand Bold"/>
              </a:rPr>
              <a:t>Sprint 0</a:t>
            </a:r>
            <a:endParaRPr lang="en-US" sz="9600"/>
          </a:p>
        </p:txBody>
      </p:sp>
      <p:grpSp>
        <p:nvGrpSpPr>
          <p:cNvPr id="7" name="Group 7"/>
          <p:cNvGrpSpPr/>
          <p:nvPr/>
        </p:nvGrpSpPr>
        <p:grpSpPr>
          <a:xfrm>
            <a:off x="16588155" y="-423511"/>
            <a:ext cx="3045748" cy="277025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1700579" y="1028700"/>
            <a:ext cx="7733905" cy="0"/>
          </a:xfrm>
          <a:prstGeom prst="line">
            <a:avLst/>
          </a:prstGeom>
          <a:ln w="38100" cap="flat">
            <a:solidFill>
              <a:srgbClr val="2E3A44"/>
            </a:solidFill>
            <a:prstDash val="solid"/>
            <a:headEnd type="none" w="sm" len="sm"/>
            <a:tailEnd type="oval" w="lg" len="lg"/>
          </a:ln>
        </p:spPr>
        <p:txBody>
          <a:bodyPr/>
          <a:lstStyle/>
          <a:p>
            <a:endParaRPr lang="en-US"/>
          </a:p>
        </p:txBody>
      </p:sp>
      <p:sp>
        <p:nvSpPr>
          <p:cNvPr id="11" name="AutoShape 11"/>
          <p:cNvSpPr/>
          <p:nvPr/>
        </p:nvSpPr>
        <p:spPr>
          <a:xfrm>
            <a:off x="11230885" y="9258300"/>
            <a:ext cx="7770392" cy="0"/>
          </a:xfrm>
          <a:prstGeom prst="line">
            <a:avLst/>
          </a:prstGeom>
          <a:ln w="38100" cap="flat">
            <a:solidFill>
              <a:srgbClr val="2E3A44"/>
            </a:solidFill>
            <a:prstDash val="solid"/>
            <a:headEnd type="oval" w="lg" len="lg"/>
            <a:tailEnd type="none" w="sm" len="sm"/>
          </a:ln>
        </p:spPr>
        <p:txBody>
          <a:bodyPr/>
          <a:lstStyle/>
          <a:p>
            <a:endParaRPr lang="en-US"/>
          </a:p>
        </p:txBody>
      </p:sp>
      <p:grpSp>
        <p:nvGrpSpPr>
          <p:cNvPr id="12" name="Group 12"/>
          <p:cNvGrpSpPr/>
          <p:nvPr/>
        </p:nvGrpSpPr>
        <p:grpSpPr>
          <a:xfrm>
            <a:off x="15116811" y="-635977"/>
            <a:ext cx="1586288" cy="158628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4">
            <a:extLst>
              <a:ext uri="{FF2B5EF4-FFF2-40B4-BE49-F238E27FC236}">
                <a16:creationId xmlns:a16="http://schemas.microsoft.com/office/drawing/2014/main" id="{C5F6BCE7-2023-6CF4-38C8-BCD2190A3A7B}"/>
              </a:ext>
            </a:extLst>
          </p:cNvPr>
          <p:cNvSpPr txBox="1"/>
          <p:nvPr/>
        </p:nvSpPr>
        <p:spPr>
          <a:xfrm>
            <a:off x="-412319" y="1654580"/>
            <a:ext cx="9476974" cy="10023723"/>
          </a:xfrm>
          <a:prstGeom prst="rect">
            <a:avLst/>
          </a:prstGeom>
        </p:spPr>
        <p:txBody>
          <a:bodyPr lIns="50800" tIns="50800" rIns="50800" bIns="50800" rtlCol="0" anchor="ctr"/>
          <a:lstStyle/>
          <a:p>
            <a:pPr algn="ctr">
              <a:lnSpc>
                <a:spcPts val="2659"/>
              </a:lnSpc>
              <a:spcBef>
                <a:spcPct val="0"/>
              </a:spcBef>
            </a:pPr>
            <a:endParaRPr/>
          </a:p>
        </p:txBody>
      </p:sp>
      <p:sp>
        <p:nvSpPr>
          <p:cNvPr id="3" name="TextBox 5">
            <a:extLst>
              <a:ext uri="{FF2B5EF4-FFF2-40B4-BE49-F238E27FC236}">
                <a16:creationId xmlns:a16="http://schemas.microsoft.com/office/drawing/2014/main" id="{B853E554-A2AE-8533-4602-BC5D8BBA9F33}"/>
              </a:ext>
            </a:extLst>
          </p:cNvPr>
          <p:cNvSpPr txBox="1"/>
          <p:nvPr/>
        </p:nvSpPr>
        <p:spPr>
          <a:xfrm>
            <a:off x="5157767" y="1659514"/>
            <a:ext cx="8638620" cy="4366516"/>
          </a:xfrm>
          <a:prstGeom prst="rect">
            <a:avLst/>
          </a:prstGeom>
        </p:spPr>
        <p:txBody>
          <a:bodyPr wrap="square" lIns="0" tIns="0" rIns="0" bIns="0" rtlCol="0" anchor="t">
            <a:spAutoFit/>
          </a:bodyPr>
          <a:lstStyle/>
          <a:p>
            <a:pPr algn="ctr">
              <a:lnSpc>
                <a:spcPts val="17500"/>
              </a:lnSpc>
            </a:pPr>
            <a:r>
              <a:rPr lang="en-US" sz="12500" b="1">
                <a:solidFill>
                  <a:srgbClr val="627484"/>
                </a:solidFill>
                <a:latin typeface="Nirand Bold"/>
                <a:cs typeface="Nirand Bold"/>
                <a:sym typeface="Nirand Bold"/>
              </a:rPr>
              <a:t>Adaptive Arena</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5196" y="-1345627"/>
            <a:ext cx="3517329" cy="351732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428425" y="7667805"/>
            <a:ext cx="8028675" cy="802867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p:cNvGrpSpPr/>
          <p:nvPr/>
        </p:nvGrpSpPr>
        <p:grpSpPr>
          <a:xfrm>
            <a:off x="13276243" y="-767852"/>
            <a:ext cx="1586288" cy="158628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266430" y="184436"/>
            <a:ext cx="13014516" cy="1276247"/>
          </a:xfrm>
          <a:prstGeom prst="rect">
            <a:avLst/>
          </a:prstGeom>
        </p:spPr>
        <p:txBody>
          <a:bodyPr wrap="square" lIns="0" tIns="0" rIns="0" bIns="0" rtlCol="0" anchor="t">
            <a:spAutoFit/>
          </a:bodyPr>
          <a:lstStyle/>
          <a:p>
            <a:pPr>
              <a:lnSpc>
                <a:spcPts val="10500"/>
              </a:lnSpc>
            </a:pPr>
            <a:r>
              <a:rPr lang="en-US" sz="7500" b="1">
                <a:solidFill>
                  <a:srgbClr val="2E3A44"/>
                </a:solidFill>
                <a:latin typeface="Nirand Bold"/>
                <a:ea typeface="Nirand Bold"/>
                <a:cs typeface="Nirand Bold"/>
                <a:sym typeface="Nirand Bold"/>
              </a:rPr>
              <a:t>Technologies</a:t>
            </a:r>
            <a:endParaRPr lang="en-US"/>
          </a:p>
        </p:txBody>
      </p:sp>
      <p:pic>
        <p:nvPicPr>
          <p:cNvPr id="26" name="Picture 25" descr="A black and grey cube with white squares&#10;&#10;AI-generated content may be incorrect.">
            <a:extLst>
              <a:ext uri="{FF2B5EF4-FFF2-40B4-BE49-F238E27FC236}">
                <a16:creationId xmlns:a16="http://schemas.microsoft.com/office/drawing/2014/main" id="{8520616F-AC34-3F6C-4385-4954BB76D341}"/>
              </a:ext>
            </a:extLst>
          </p:cNvPr>
          <p:cNvPicPr>
            <a:picLocks noChangeAspect="1"/>
          </p:cNvPicPr>
          <p:nvPr/>
        </p:nvPicPr>
        <p:blipFill>
          <a:blip r:embed="rId2"/>
          <a:stretch>
            <a:fillRect/>
          </a:stretch>
        </p:blipFill>
        <p:spPr>
          <a:xfrm>
            <a:off x="814388" y="2000250"/>
            <a:ext cx="2500313" cy="2500313"/>
          </a:xfrm>
          <a:prstGeom prst="rect">
            <a:avLst/>
          </a:prstGeom>
        </p:spPr>
      </p:pic>
      <p:sp>
        <p:nvSpPr>
          <p:cNvPr id="27" name="TextBox 26">
            <a:extLst>
              <a:ext uri="{FF2B5EF4-FFF2-40B4-BE49-F238E27FC236}">
                <a16:creationId xmlns:a16="http://schemas.microsoft.com/office/drawing/2014/main" id="{9F0F08C9-19D0-7672-C176-28A17616F5C6}"/>
              </a:ext>
            </a:extLst>
          </p:cNvPr>
          <p:cNvSpPr txBox="1"/>
          <p:nvPr/>
        </p:nvSpPr>
        <p:spPr>
          <a:xfrm>
            <a:off x="3314700" y="2900361"/>
            <a:ext cx="64579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tx2"/>
                </a:solidFill>
                <a:latin typeface="Nirand Bold"/>
                <a:cs typeface="Nirand Bold"/>
              </a:rPr>
              <a:t>Unity 6.3 LTS</a:t>
            </a:r>
          </a:p>
        </p:txBody>
      </p:sp>
      <p:pic>
        <p:nvPicPr>
          <p:cNvPr id="28" name="Picture 27" descr="A logo of a company&#10;&#10;AI-generated content may be incorrect.">
            <a:extLst>
              <a:ext uri="{FF2B5EF4-FFF2-40B4-BE49-F238E27FC236}">
                <a16:creationId xmlns:a16="http://schemas.microsoft.com/office/drawing/2014/main" id="{9ABFAF19-8E80-9A3D-0DA7-06F90D543AD2}"/>
              </a:ext>
            </a:extLst>
          </p:cNvPr>
          <p:cNvPicPr>
            <a:picLocks noChangeAspect="1"/>
          </p:cNvPicPr>
          <p:nvPr/>
        </p:nvPicPr>
        <p:blipFill>
          <a:blip r:embed="rId3"/>
          <a:stretch>
            <a:fillRect/>
          </a:stretch>
        </p:blipFill>
        <p:spPr>
          <a:xfrm>
            <a:off x="1028700" y="4843463"/>
            <a:ext cx="2100264" cy="2271713"/>
          </a:xfrm>
          <a:prstGeom prst="rect">
            <a:avLst/>
          </a:prstGeom>
        </p:spPr>
      </p:pic>
      <p:sp>
        <p:nvSpPr>
          <p:cNvPr id="29" name="TextBox 28">
            <a:extLst>
              <a:ext uri="{FF2B5EF4-FFF2-40B4-BE49-F238E27FC236}">
                <a16:creationId xmlns:a16="http://schemas.microsoft.com/office/drawing/2014/main" id="{3245905D-36D1-234D-403B-4B0E735CE6E0}"/>
              </a:ext>
            </a:extLst>
          </p:cNvPr>
          <p:cNvSpPr txBox="1"/>
          <p:nvPr/>
        </p:nvSpPr>
        <p:spPr>
          <a:xfrm>
            <a:off x="3314700" y="5629274"/>
            <a:ext cx="64579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tx2"/>
                </a:solidFill>
                <a:latin typeface="Nirand Bold"/>
                <a:cs typeface="Nirand Bold"/>
              </a:rPr>
              <a:t>C# Programming</a:t>
            </a:r>
          </a:p>
        </p:txBody>
      </p:sp>
      <p:pic>
        <p:nvPicPr>
          <p:cNvPr id="31" name="Picture 30" descr="A red box with white stripe&#10;&#10;AI-generated content may be incorrect.">
            <a:extLst>
              <a:ext uri="{FF2B5EF4-FFF2-40B4-BE49-F238E27FC236}">
                <a16:creationId xmlns:a16="http://schemas.microsoft.com/office/drawing/2014/main" id="{0E3276A5-F7F8-3054-3088-10524DAF5E6B}"/>
              </a:ext>
            </a:extLst>
          </p:cNvPr>
          <p:cNvPicPr>
            <a:picLocks noChangeAspect="1"/>
          </p:cNvPicPr>
          <p:nvPr/>
        </p:nvPicPr>
        <p:blipFill>
          <a:blip r:embed="rId4"/>
          <a:srcRect l="7487" t="9172" r="6417" b="9091"/>
          <a:stretch>
            <a:fillRect/>
          </a:stretch>
        </p:blipFill>
        <p:spPr>
          <a:xfrm>
            <a:off x="8639175" y="2169098"/>
            <a:ext cx="2296188" cy="2179937"/>
          </a:xfrm>
          <a:prstGeom prst="rect">
            <a:avLst/>
          </a:prstGeom>
        </p:spPr>
      </p:pic>
      <p:sp>
        <p:nvSpPr>
          <p:cNvPr id="32" name="TextBox 31">
            <a:extLst>
              <a:ext uri="{FF2B5EF4-FFF2-40B4-BE49-F238E27FC236}">
                <a16:creationId xmlns:a16="http://schemas.microsoft.com/office/drawing/2014/main" id="{0C469A61-A82B-431D-8E70-903FCBE0D7E6}"/>
              </a:ext>
            </a:extLst>
          </p:cNvPr>
          <p:cNvSpPr txBox="1"/>
          <p:nvPr/>
        </p:nvSpPr>
        <p:spPr>
          <a:xfrm>
            <a:off x="11383617" y="2900361"/>
            <a:ext cx="64579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tx2"/>
                </a:solidFill>
                <a:latin typeface="Nirand Bold"/>
                <a:cs typeface="Nirand Bold"/>
              </a:rPr>
              <a:t>Git LFS Extension</a:t>
            </a:r>
          </a:p>
        </p:txBody>
      </p:sp>
      <p:sp>
        <p:nvSpPr>
          <p:cNvPr id="34" name="TextBox 33">
            <a:extLst>
              <a:ext uri="{FF2B5EF4-FFF2-40B4-BE49-F238E27FC236}">
                <a16:creationId xmlns:a16="http://schemas.microsoft.com/office/drawing/2014/main" id="{12A5C436-D7C1-02E5-4646-02A34822E487}"/>
              </a:ext>
            </a:extLst>
          </p:cNvPr>
          <p:cNvSpPr txBox="1"/>
          <p:nvPr/>
        </p:nvSpPr>
        <p:spPr>
          <a:xfrm>
            <a:off x="11201400" y="5629273"/>
            <a:ext cx="64579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tx2"/>
                </a:solidFill>
                <a:latin typeface="Nirand Bold"/>
                <a:cs typeface="Nirand Bold"/>
              </a:rPr>
              <a:t>Python </a:t>
            </a:r>
            <a:r>
              <a:rPr lang="en-US" sz="3200">
                <a:solidFill>
                  <a:schemeClr val="tx2"/>
                </a:solidFill>
                <a:latin typeface="Nirand Bold"/>
                <a:cs typeface="Nirand Bold"/>
              </a:rPr>
              <a:t>(for Machine Learning)</a:t>
            </a:r>
          </a:p>
        </p:txBody>
      </p:sp>
      <p:pic>
        <p:nvPicPr>
          <p:cNvPr id="35" name="Picture 34" descr="File:Python-logo-notext.svg - Wikimedia Commons">
            <a:extLst>
              <a:ext uri="{FF2B5EF4-FFF2-40B4-BE49-F238E27FC236}">
                <a16:creationId xmlns:a16="http://schemas.microsoft.com/office/drawing/2014/main" id="{95334DBD-AC1A-6EDF-F63D-092005B938F6}"/>
              </a:ext>
            </a:extLst>
          </p:cNvPr>
          <p:cNvPicPr>
            <a:picLocks noChangeAspect="1"/>
          </p:cNvPicPr>
          <p:nvPr/>
        </p:nvPicPr>
        <p:blipFill>
          <a:blip r:embed="rId5"/>
          <a:stretch>
            <a:fillRect/>
          </a:stretch>
        </p:blipFill>
        <p:spPr>
          <a:xfrm>
            <a:off x="8629650" y="4843463"/>
            <a:ext cx="2286000" cy="22717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A8E6-5D5D-F3CF-BAE2-AF6471CBE09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703D018-516E-7F7E-F883-6DFCAF9B8813}"/>
              </a:ext>
            </a:extLst>
          </p:cNvPr>
          <p:cNvGrpSpPr/>
          <p:nvPr/>
        </p:nvGrpSpPr>
        <p:grpSpPr>
          <a:xfrm>
            <a:off x="15245196" y="-1345627"/>
            <a:ext cx="3517329" cy="3517329"/>
            <a:chOff x="0" y="0"/>
            <a:chExt cx="812800" cy="812800"/>
          </a:xfrm>
        </p:grpSpPr>
        <p:sp>
          <p:nvSpPr>
            <p:cNvPr id="3" name="Freeform 3">
              <a:extLst>
                <a:ext uri="{FF2B5EF4-FFF2-40B4-BE49-F238E27FC236}">
                  <a16:creationId xmlns:a16="http://schemas.microsoft.com/office/drawing/2014/main" id="{FCFEFA4B-67B2-31BB-12E0-57ED701557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4" name="TextBox 4">
              <a:extLst>
                <a:ext uri="{FF2B5EF4-FFF2-40B4-BE49-F238E27FC236}">
                  <a16:creationId xmlns:a16="http://schemas.microsoft.com/office/drawing/2014/main" id="{83091C4D-0FD8-64C4-31BF-62793942A3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E5728E0C-E31D-E89F-8DDE-3AD8AFE7C218}"/>
              </a:ext>
            </a:extLst>
          </p:cNvPr>
          <p:cNvGrpSpPr/>
          <p:nvPr/>
        </p:nvGrpSpPr>
        <p:grpSpPr>
          <a:xfrm>
            <a:off x="2757938" y="7824968"/>
            <a:ext cx="8028675" cy="8028675"/>
            <a:chOff x="0" y="0"/>
            <a:chExt cx="812800" cy="812800"/>
          </a:xfrm>
        </p:grpSpPr>
        <p:sp>
          <p:nvSpPr>
            <p:cNvPr id="6" name="Freeform 6">
              <a:extLst>
                <a:ext uri="{FF2B5EF4-FFF2-40B4-BE49-F238E27FC236}">
                  <a16:creationId xmlns:a16="http://schemas.microsoft.com/office/drawing/2014/main" id="{783C21EC-5CA2-31F3-64D5-FFE899B49D8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7" name="TextBox 7">
              <a:extLst>
                <a:ext uri="{FF2B5EF4-FFF2-40B4-BE49-F238E27FC236}">
                  <a16:creationId xmlns:a16="http://schemas.microsoft.com/office/drawing/2014/main" id="{AEEDDB1E-39C2-1993-110C-7F4FA989730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11F665E0-D21F-AA20-D6CB-16C45353DB44}"/>
              </a:ext>
            </a:extLst>
          </p:cNvPr>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a:extLst>
              <a:ext uri="{FF2B5EF4-FFF2-40B4-BE49-F238E27FC236}">
                <a16:creationId xmlns:a16="http://schemas.microsoft.com/office/drawing/2014/main" id="{038F4087-6478-5812-2E48-28D55143E741}"/>
              </a:ext>
            </a:extLst>
          </p:cNvPr>
          <p:cNvGrpSpPr/>
          <p:nvPr/>
        </p:nvGrpSpPr>
        <p:grpSpPr>
          <a:xfrm>
            <a:off x="13276243" y="-767852"/>
            <a:ext cx="1586288" cy="1586288"/>
            <a:chOff x="0" y="0"/>
            <a:chExt cx="812800" cy="812800"/>
          </a:xfrm>
        </p:grpSpPr>
        <p:sp>
          <p:nvSpPr>
            <p:cNvPr id="10" name="Freeform 10">
              <a:extLst>
                <a:ext uri="{FF2B5EF4-FFF2-40B4-BE49-F238E27FC236}">
                  <a16:creationId xmlns:a16="http://schemas.microsoft.com/office/drawing/2014/main" id="{87DADC45-1334-FEC6-1F27-5A5C6EC64A8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a:extLst>
                <a:ext uri="{FF2B5EF4-FFF2-40B4-BE49-F238E27FC236}">
                  <a16:creationId xmlns:a16="http://schemas.microsoft.com/office/drawing/2014/main" id="{DB60569B-65EC-FBBD-8112-A5C8D9216B2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a:extLst>
              <a:ext uri="{FF2B5EF4-FFF2-40B4-BE49-F238E27FC236}">
                <a16:creationId xmlns:a16="http://schemas.microsoft.com/office/drawing/2014/main" id="{5E1E5BC6-6406-7E70-75E6-6D64FE19CCBB}"/>
              </a:ext>
            </a:extLst>
          </p:cNvPr>
          <p:cNvSpPr txBox="1"/>
          <p:nvPr/>
        </p:nvSpPr>
        <p:spPr>
          <a:xfrm>
            <a:off x="266430" y="184436"/>
            <a:ext cx="13014516" cy="1276247"/>
          </a:xfrm>
          <a:prstGeom prst="rect">
            <a:avLst/>
          </a:prstGeom>
        </p:spPr>
        <p:txBody>
          <a:bodyPr wrap="square" lIns="0" tIns="0" rIns="0" bIns="0" rtlCol="0" anchor="t">
            <a:spAutoFit/>
          </a:bodyPr>
          <a:lstStyle/>
          <a:p>
            <a:pPr>
              <a:lnSpc>
                <a:spcPts val="10500"/>
              </a:lnSpc>
            </a:pPr>
            <a:r>
              <a:rPr lang="en-US" sz="7500" b="1">
                <a:solidFill>
                  <a:srgbClr val="2E3A44"/>
                </a:solidFill>
                <a:latin typeface="Nirand Bold"/>
                <a:cs typeface="Nirand Bold"/>
                <a:sym typeface="Nirand Bold"/>
              </a:rPr>
              <a:t>Algorithms</a:t>
            </a:r>
            <a:endParaRPr lang="en-US"/>
          </a:p>
        </p:txBody>
      </p:sp>
      <p:sp>
        <p:nvSpPr>
          <p:cNvPr id="13" name="TextBox 12">
            <a:extLst>
              <a:ext uri="{FF2B5EF4-FFF2-40B4-BE49-F238E27FC236}">
                <a16:creationId xmlns:a16="http://schemas.microsoft.com/office/drawing/2014/main" id="{149913E2-843B-6D92-90D9-55325C86E34C}"/>
              </a:ext>
            </a:extLst>
          </p:cNvPr>
          <p:cNvSpPr txBox="1"/>
          <p:nvPr/>
        </p:nvSpPr>
        <p:spPr>
          <a:xfrm>
            <a:off x="500063" y="1457324"/>
            <a:ext cx="158019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chemeClr val="tx1">
                    <a:lumMod val="65000"/>
                    <a:lumOff val="35000"/>
                  </a:schemeClr>
                </a:solidFill>
                <a:latin typeface="Nirand Bold"/>
                <a:cs typeface="Nirand Bold"/>
              </a:rPr>
              <a:t>Easy Difficulty : Randomized Finite State Machine</a:t>
            </a:r>
          </a:p>
        </p:txBody>
      </p:sp>
      <p:pic>
        <p:nvPicPr>
          <p:cNvPr id="15" name="Picture 14" descr="State · Design Patterns Revisited · Game Programming Patterns">
            <a:extLst>
              <a:ext uri="{FF2B5EF4-FFF2-40B4-BE49-F238E27FC236}">
                <a16:creationId xmlns:a16="http://schemas.microsoft.com/office/drawing/2014/main" id="{7301D9E9-C117-DF4E-F453-DA571871DEF7}"/>
              </a:ext>
            </a:extLst>
          </p:cNvPr>
          <p:cNvPicPr>
            <a:picLocks noChangeAspect="1"/>
          </p:cNvPicPr>
          <p:nvPr/>
        </p:nvPicPr>
        <p:blipFill>
          <a:blip r:embed="rId2"/>
          <a:stretch>
            <a:fillRect/>
          </a:stretch>
        </p:blipFill>
        <p:spPr>
          <a:xfrm>
            <a:off x="9886950" y="2749355"/>
            <a:ext cx="7843836" cy="5059752"/>
          </a:xfrm>
          <a:prstGeom prst="rect">
            <a:avLst/>
          </a:prstGeom>
        </p:spPr>
      </p:pic>
      <p:sp>
        <p:nvSpPr>
          <p:cNvPr id="17" name="TextBox 16">
            <a:extLst>
              <a:ext uri="{FF2B5EF4-FFF2-40B4-BE49-F238E27FC236}">
                <a16:creationId xmlns:a16="http://schemas.microsoft.com/office/drawing/2014/main" id="{A08929C5-C9D8-1D80-80AE-A72ABBC6EBCD}"/>
              </a:ext>
            </a:extLst>
          </p:cNvPr>
          <p:cNvSpPr txBox="1"/>
          <p:nvPr/>
        </p:nvSpPr>
        <p:spPr>
          <a:xfrm>
            <a:off x="728662" y="2814636"/>
            <a:ext cx="8801100"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solidFill>
                  <a:schemeClr val="tx1">
                    <a:lumMod val="65000"/>
                    <a:lumOff val="35000"/>
                  </a:schemeClr>
                </a:solidFill>
                <a:latin typeface="Nunito"/>
              </a:rPr>
              <a:t>The enemy AI is presented with multiple pre-defined states (Idle, Attack, Advance, Block, Duck).</a:t>
            </a:r>
          </a:p>
          <a:p>
            <a:pPr marL="457200" indent="-457200">
              <a:buFont typeface="Arial"/>
              <a:buChar char="•"/>
            </a:pPr>
            <a:endParaRPr lang="en-US" sz="3200">
              <a:solidFill>
                <a:schemeClr val="tx1">
                  <a:lumMod val="65000"/>
                  <a:lumOff val="35000"/>
                </a:schemeClr>
              </a:solidFill>
              <a:latin typeface="Nunito"/>
            </a:endParaRPr>
          </a:p>
          <a:p>
            <a:pPr marL="457200" indent="-457200">
              <a:buFont typeface="Arial"/>
              <a:buChar char="•"/>
            </a:pPr>
            <a:r>
              <a:rPr lang="en-US" sz="3200">
                <a:solidFill>
                  <a:schemeClr val="tx1">
                    <a:lumMod val="65000"/>
                    <a:lumOff val="35000"/>
                  </a:schemeClr>
                </a:solidFill>
                <a:latin typeface="Nunito"/>
              </a:rPr>
              <a:t>Instead of using strategy, it picks which state to move to next randomly. </a:t>
            </a:r>
            <a:endParaRPr lang="en-US">
              <a:solidFill>
                <a:schemeClr val="tx1">
                  <a:lumMod val="65000"/>
                  <a:lumOff val="35000"/>
                </a:schemeClr>
              </a:solidFill>
            </a:endParaRPr>
          </a:p>
          <a:p>
            <a:pPr marL="457200" indent="-457200">
              <a:buFont typeface="Arial"/>
              <a:buChar char="•"/>
            </a:pPr>
            <a:endParaRPr lang="en-US" sz="3200">
              <a:solidFill>
                <a:schemeClr val="tx1">
                  <a:lumMod val="65000"/>
                  <a:lumOff val="35000"/>
                </a:schemeClr>
              </a:solidFill>
              <a:latin typeface="Nunito"/>
            </a:endParaRPr>
          </a:p>
          <a:p>
            <a:pPr marL="457200" indent="-457200">
              <a:buFont typeface="Arial"/>
              <a:buChar char="•"/>
            </a:pPr>
            <a:r>
              <a:rPr lang="en-US" sz="3200">
                <a:solidFill>
                  <a:schemeClr val="tx1">
                    <a:lumMod val="65000"/>
                    <a:lumOff val="35000"/>
                  </a:schemeClr>
                </a:solidFill>
                <a:latin typeface="Nunito"/>
              </a:rPr>
              <a:t>Attacks and movements still make sense but are suboptimal.</a:t>
            </a:r>
            <a:endParaRPr lang="en-US">
              <a:solidFill>
                <a:schemeClr val="tx1">
                  <a:lumMod val="65000"/>
                  <a:lumOff val="35000"/>
                </a:schemeClr>
              </a:solidFill>
            </a:endParaRPr>
          </a:p>
          <a:p>
            <a:pPr marL="914400" lvl="1" indent="-457200">
              <a:buFont typeface="Courier New"/>
              <a:buChar char="o"/>
            </a:pPr>
            <a:endParaRPr lang="en-US" sz="3200">
              <a:solidFill>
                <a:schemeClr val="tx1">
                  <a:lumMod val="65000"/>
                  <a:lumOff val="35000"/>
                </a:schemeClr>
              </a:solidFill>
              <a:latin typeface="Nunito"/>
            </a:endParaRPr>
          </a:p>
        </p:txBody>
      </p:sp>
    </p:spTree>
    <p:extLst>
      <p:ext uri="{BB962C8B-B14F-4D97-AF65-F5344CB8AC3E}">
        <p14:creationId xmlns:p14="http://schemas.microsoft.com/office/powerpoint/2010/main" val="565898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1AD63-44E5-118E-83DF-69D3619ED70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48AA6ED-0893-88C3-BA55-6D71FD5C877F}"/>
              </a:ext>
            </a:extLst>
          </p:cNvPr>
          <p:cNvGrpSpPr/>
          <p:nvPr/>
        </p:nvGrpSpPr>
        <p:grpSpPr>
          <a:xfrm>
            <a:off x="10887508" y="-1831402"/>
            <a:ext cx="3517329" cy="3517329"/>
            <a:chOff x="0" y="0"/>
            <a:chExt cx="812800" cy="812800"/>
          </a:xfrm>
        </p:grpSpPr>
        <p:sp>
          <p:nvSpPr>
            <p:cNvPr id="3" name="Freeform 3">
              <a:extLst>
                <a:ext uri="{FF2B5EF4-FFF2-40B4-BE49-F238E27FC236}">
                  <a16:creationId xmlns:a16="http://schemas.microsoft.com/office/drawing/2014/main" id="{6D9EE04E-9662-546F-31EF-1B1B7BD349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4" name="TextBox 4">
              <a:extLst>
                <a:ext uri="{FF2B5EF4-FFF2-40B4-BE49-F238E27FC236}">
                  <a16:creationId xmlns:a16="http://schemas.microsoft.com/office/drawing/2014/main" id="{6A4D21C3-CDB6-EB3B-389E-59EE6303560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B1440EFE-40BF-4009-FB15-334FCC708435}"/>
              </a:ext>
            </a:extLst>
          </p:cNvPr>
          <p:cNvGrpSpPr/>
          <p:nvPr/>
        </p:nvGrpSpPr>
        <p:grpSpPr>
          <a:xfrm>
            <a:off x="12216263" y="6653393"/>
            <a:ext cx="8028675" cy="8028675"/>
            <a:chOff x="0" y="0"/>
            <a:chExt cx="812800" cy="812800"/>
          </a:xfrm>
        </p:grpSpPr>
        <p:sp>
          <p:nvSpPr>
            <p:cNvPr id="6" name="Freeform 6">
              <a:extLst>
                <a:ext uri="{FF2B5EF4-FFF2-40B4-BE49-F238E27FC236}">
                  <a16:creationId xmlns:a16="http://schemas.microsoft.com/office/drawing/2014/main" id="{801D87D4-8CEF-C613-E6D4-33CA9E95268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7" name="TextBox 7">
              <a:extLst>
                <a:ext uri="{FF2B5EF4-FFF2-40B4-BE49-F238E27FC236}">
                  <a16:creationId xmlns:a16="http://schemas.microsoft.com/office/drawing/2014/main" id="{60DDC349-F60F-CC17-19AF-EFD798FC9D2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AAB80515-3731-828D-56E1-B8C6EF77CD26}"/>
              </a:ext>
            </a:extLst>
          </p:cNvPr>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a:extLst>
              <a:ext uri="{FF2B5EF4-FFF2-40B4-BE49-F238E27FC236}">
                <a16:creationId xmlns:a16="http://schemas.microsoft.com/office/drawing/2014/main" id="{CC7CFBEB-3AB2-0961-E10F-D9102BD42A32}"/>
              </a:ext>
            </a:extLst>
          </p:cNvPr>
          <p:cNvGrpSpPr/>
          <p:nvPr/>
        </p:nvGrpSpPr>
        <p:grpSpPr>
          <a:xfrm>
            <a:off x="16976706" y="-767852"/>
            <a:ext cx="1586288" cy="1586288"/>
            <a:chOff x="0" y="0"/>
            <a:chExt cx="812800" cy="812800"/>
          </a:xfrm>
        </p:grpSpPr>
        <p:sp>
          <p:nvSpPr>
            <p:cNvPr id="10" name="Freeform 10">
              <a:extLst>
                <a:ext uri="{FF2B5EF4-FFF2-40B4-BE49-F238E27FC236}">
                  <a16:creationId xmlns:a16="http://schemas.microsoft.com/office/drawing/2014/main" id="{76161058-C627-948D-9FEE-D3808D1760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a:extLst>
                <a:ext uri="{FF2B5EF4-FFF2-40B4-BE49-F238E27FC236}">
                  <a16:creationId xmlns:a16="http://schemas.microsoft.com/office/drawing/2014/main" id="{E6E60163-B554-590E-CC95-6E64166C8D4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a:extLst>
              <a:ext uri="{FF2B5EF4-FFF2-40B4-BE49-F238E27FC236}">
                <a16:creationId xmlns:a16="http://schemas.microsoft.com/office/drawing/2014/main" id="{5B41A12B-D768-674B-4442-B217447C05FB}"/>
              </a:ext>
            </a:extLst>
          </p:cNvPr>
          <p:cNvSpPr txBox="1"/>
          <p:nvPr/>
        </p:nvSpPr>
        <p:spPr>
          <a:xfrm>
            <a:off x="266430" y="184436"/>
            <a:ext cx="13014516" cy="1276247"/>
          </a:xfrm>
          <a:prstGeom prst="rect">
            <a:avLst/>
          </a:prstGeom>
        </p:spPr>
        <p:txBody>
          <a:bodyPr wrap="square" lIns="0" tIns="0" rIns="0" bIns="0" rtlCol="0" anchor="t">
            <a:spAutoFit/>
          </a:bodyPr>
          <a:lstStyle/>
          <a:p>
            <a:pPr>
              <a:lnSpc>
                <a:spcPts val="10500"/>
              </a:lnSpc>
            </a:pPr>
            <a:r>
              <a:rPr lang="en-US" sz="7500" b="1">
                <a:solidFill>
                  <a:srgbClr val="2E3A44"/>
                </a:solidFill>
                <a:latin typeface="Nirand Bold"/>
                <a:cs typeface="Nirand Bold"/>
                <a:sym typeface="Nirand Bold"/>
              </a:rPr>
              <a:t>Algorithms</a:t>
            </a:r>
            <a:endParaRPr lang="en-US"/>
          </a:p>
        </p:txBody>
      </p:sp>
      <p:sp>
        <p:nvSpPr>
          <p:cNvPr id="13" name="TextBox 12">
            <a:extLst>
              <a:ext uri="{FF2B5EF4-FFF2-40B4-BE49-F238E27FC236}">
                <a16:creationId xmlns:a16="http://schemas.microsoft.com/office/drawing/2014/main" id="{55BB6856-43B8-BC81-C577-F7E4BEC4CB71}"/>
              </a:ext>
            </a:extLst>
          </p:cNvPr>
          <p:cNvSpPr txBox="1"/>
          <p:nvPr/>
        </p:nvSpPr>
        <p:spPr>
          <a:xfrm>
            <a:off x="528638" y="1457324"/>
            <a:ext cx="126301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chemeClr val="tx1">
                    <a:lumMod val="65000"/>
                    <a:lumOff val="35000"/>
                  </a:schemeClr>
                </a:solidFill>
                <a:latin typeface="Nirand Bold"/>
                <a:cs typeface="Nirand Bold"/>
              </a:rPr>
              <a:t>Medium Difficulty : Decision Trees</a:t>
            </a:r>
          </a:p>
        </p:txBody>
      </p:sp>
      <p:sp>
        <p:nvSpPr>
          <p:cNvPr id="15" name="TextBox 14">
            <a:extLst>
              <a:ext uri="{FF2B5EF4-FFF2-40B4-BE49-F238E27FC236}">
                <a16:creationId xmlns:a16="http://schemas.microsoft.com/office/drawing/2014/main" id="{6E3B7744-EB72-E521-8E33-87025DE5945B}"/>
              </a:ext>
            </a:extLst>
          </p:cNvPr>
          <p:cNvSpPr txBox="1"/>
          <p:nvPr/>
        </p:nvSpPr>
        <p:spPr>
          <a:xfrm>
            <a:off x="642937" y="2686049"/>
            <a:ext cx="8801100"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solidFill>
                  <a:schemeClr val="tx1">
                    <a:lumMod val="65000"/>
                    <a:lumOff val="35000"/>
                  </a:schemeClr>
                </a:solidFill>
                <a:latin typeface="Nunito"/>
              </a:rPr>
              <a:t>The enemy AI in this difficulty will start to react differently depending on certain criteria.</a:t>
            </a:r>
          </a:p>
          <a:p>
            <a:pPr marL="457200" indent="-457200">
              <a:buFont typeface="Arial"/>
              <a:buChar char="•"/>
            </a:pPr>
            <a:endParaRPr lang="en-US" sz="3200">
              <a:solidFill>
                <a:schemeClr val="tx1">
                  <a:lumMod val="65000"/>
                  <a:lumOff val="35000"/>
                </a:schemeClr>
              </a:solidFill>
              <a:latin typeface="Nunito"/>
            </a:endParaRPr>
          </a:p>
          <a:p>
            <a:pPr marL="457200" indent="-457200">
              <a:buFont typeface="Arial"/>
              <a:buChar char="•"/>
            </a:pPr>
            <a:r>
              <a:rPr lang="en-US" sz="3200">
                <a:solidFill>
                  <a:schemeClr val="tx1">
                    <a:lumMod val="65000"/>
                    <a:lumOff val="35000"/>
                  </a:schemeClr>
                </a:solidFill>
                <a:latin typeface="Nunito"/>
              </a:rPr>
              <a:t>Before making an action, it will check a specific condition and act accordingly.</a:t>
            </a:r>
          </a:p>
          <a:p>
            <a:pPr marL="457200" indent="-457200">
              <a:buFont typeface="Arial"/>
              <a:buChar char="•"/>
            </a:pPr>
            <a:endParaRPr lang="en-US" sz="3200">
              <a:solidFill>
                <a:schemeClr val="tx1">
                  <a:lumMod val="65000"/>
                  <a:lumOff val="35000"/>
                </a:schemeClr>
              </a:solidFill>
              <a:latin typeface="Nunito"/>
            </a:endParaRPr>
          </a:p>
          <a:p>
            <a:pPr marL="457200" indent="-457200">
              <a:buFont typeface="Arial"/>
              <a:buChar char="•"/>
            </a:pPr>
            <a:r>
              <a:rPr lang="en-US" sz="3200">
                <a:solidFill>
                  <a:schemeClr val="tx1">
                    <a:lumMod val="65000"/>
                    <a:lumOff val="35000"/>
                  </a:schemeClr>
                </a:solidFill>
                <a:latin typeface="Nunito"/>
              </a:rPr>
              <a:t>Can still make random decisions but in a more educated way.</a:t>
            </a:r>
          </a:p>
          <a:p>
            <a:pPr marL="457200" indent="-457200">
              <a:buFont typeface="Arial"/>
              <a:buChar char="•"/>
            </a:pPr>
            <a:endParaRPr lang="en-US" sz="3200">
              <a:solidFill>
                <a:schemeClr val="tx1">
                  <a:lumMod val="65000"/>
                  <a:lumOff val="35000"/>
                </a:schemeClr>
              </a:solidFill>
              <a:latin typeface="Nunito"/>
            </a:endParaRPr>
          </a:p>
          <a:p>
            <a:pPr marL="914400" lvl="1" indent="-457200">
              <a:buFont typeface="Courier New"/>
              <a:buChar char="o"/>
            </a:pPr>
            <a:r>
              <a:rPr lang="en-US" sz="3200">
                <a:solidFill>
                  <a:schemeClr val="tx1">
                    <a:lumMod val="65000"/>
                    <a:lumOff val="35000"/>
                  </a:schemeClr>
                </a:solidFill>
                <a:latin typeface="Nunito"/>
              </a:rPr>
              <a:t>Ex. Check to see if the player is attacking. If yes, randomly choose between block or counter. </a:t>
            </a:r>
          </a:p>
        </p:txBody>
      </p:sp>
      <p:pic>
        <p:nvPicPr>
          <p:cNvPr id="16" name="Picture 15" descr="A diagram of a game&#10;&#10;AI-generated content may be incorrect.">
            <a:extLst>
              <a:ext uri="{FF2B5EF4-FFF2-40B4-BE49-F238E27FC236}">
                <a16:creationId xmlns:a16="http://schemas.microsoft.com/office/drawing/2014/main" id="{F96CDCAE-8D0C-BA14-3DDE-167B573E9F6D}"/>
              </a:ext>
            </a:extLst>
          </p:cNvPr>
          <p:cNvPicPr>
            <a:picLocks noChangeAspect="1"/>
          </p:cNvPicPr>
          <p:nvPr/>
        </p:nvPicPr>
        <p:blipFill>
          <a:blip r:embed="rId2"/>
          <a:stretch>
            <a:fillRect/>
          </a:stretch>
        </p:blipFill>
        <p:spPr>
          <a:xfrm>
            <a:off x="9567863" y="2757488"/>
            <a:ext cx="7424738" cy="4757738"/>
          </a:xfrm>
          <a:prstGeom prst="rect">
            <a:avLst/>
          </a:prstGeom>
        </p:spPr>
      </p:pic>
    </p:spTree>
    <p:extLst>
      <p:ext uri="{BB962C8B-B14F-4D97-AF65-F5344CB8AC3E}">
        <p14:creationId xmlns:p14="http://schemas.microsoft.com/office/powerpoint/2010/main" val="1101506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E0EB9-7478-D322-9B09-B8586075397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CC7C14-BD6B-85AC-34A6-F97CB35AB620}"/>
              </a:ext>
            </a:extLst>
          </p:cNvPr>
          <p:cNvGrpSpPr/>
          <p:nvPr/>
        </p:nvGrpSpPr>
        <p:grpSpPr>
          <a:xfrm>
            <a:off x="15288058" y="-2060002"/>
            <a:ext cx="3517329" cy="3517329"/>
            <a:chOff x="0" y="0"/>
            <a:chExt cx="812800" cy="812800"/>
          </a:xfrm>
        </p:grpSpPr>
        <p:sp>
          <p:nvSpPr>
            <p:cNvPr id="3" name="Freeform 3">
              <a:extLst>
                <a:ext uri="{FF2B5EF4-FFF2-40B4-BE49-F238E27FC236}">
                  <a16:creationId xmlns:a16="http://schemas.microsoft.com/office/drawing/2014/main" id="{9841F416-0D5C-7FF2-9A6C-4F139AF520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4" name="TextBox 4">
              <a:extLst>
                <a:ext uri="{FF2B5EF4-FFF2-40B4-BE49-F238E27FC236}">
                  <a16:creationId xmlns:a16="http://schemas.microsoft.com/office/drawing/2014/main" id="{137E0514-ADA7-E478-1751-69B3F09B859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5D676896-DBDC-086B-509D-CA24F8C269D3}"/>
              </a:ext>
            </a:extLst>
          </p:cNvPr>
          <p:cNvGrpSpPr/>
          <p:nvPr/>
        </p:nvGrpSpPr>
        <p:grpSpPr>
          <a:xfrm>
            <a:off x="-3299962" y="8210730"/>
            <a:ext cx="8028675" cy="8028675"/>
            <a:chOff x="0" y="0"/>
            <a:chExt cx="812800" cy="812800"/>
          </a:xfrm>
        </p:grpSpPr>
        <p:sp>
          <p:nvSpPr>
            <p:cNvPr id="6" name="Freeform 6">
              <a:extLst>
                <a:ext uri="{FF2B5EF4-FFF2-40B4-BE49-F238E27FC236}">
                  <a16:creationId xmlns:a16="http://schemas.microsoft.com/office/drawing/2014/main" id="{E958A3DF-9C55-EEC8-DDE9-06FCA381838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7" name="TextBox 7">
              <a:extLst>
                <a:ext uri="{FF2B5EF4-FFF2-40B4-BE49-F238E27FC236}">
                  <a16:creationId xmlns:a16="http://schemas.microsoft.com/office/drawing/2014/main" id="{3A097AF1-5433-C9E4-ED5D-E98837E75F1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36D86F8E-228C-2AA9-B5EE-5DE0BDFB605C}"/>
              </a:ext>
            </a:extLst>
          </p:cNvPr>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a:extLst>
              <a:ext uri="{FF2B5EF4-FFF2-40B4-BE49-F238E27FC236}">
                <a16:creationId xmlns:a16="http://schemas.microsoft.com/office/drawing/2014/main" id="{DBBD3B79-1A93-9BB2-BB42-E73D89ED5110}"/>
              </a:ext>
            </a:extLst>
          </p:cNvPr>
          <p:cNvGrpSpPr/>
          <p:nvPr/>
        </p:nvGrpSpPr>
        <p:grpSpPr>
          <a:xfrm>
            <a:off x="17219593" y="9333411"/>
            <a:ext cx="1586288" cy="1586288"/>
            <a:chOff x="0" y="0"/>
            <a:chExt cx="812800" cy="812800"/>
          </a:xfrm>
        </p:grpSpPr>
        <p:sp>
          <p:nvSpPr>
            <p:cNvPr id="10" name="Freeform 10">
              <a:extLst>
                <a:ext uri="{FF2B5EF4-FFF2-40B4-BE49-F238E27FC236}">
                  <a16:creationId xmlns:a16="http://schemas.microsoft.com/office/drawing/2014/main" id="{6EC094BF-FD2F-CE3D-E4FE-0AEEDFCE13C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a:extLst>
                <a:ext uri="{FF2B5EF4-FFF2-40B4-BE49-F238E27FC236}">
                  <a16:creationId xmlns:a16="http://schemas.microsoft.com/office/drawing/2014/main" id="{24D92537-4FD1-76D1-B750-14E4C1B9AE8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a:extLst>
              <a:ext uri="{FF2B5EF4-FFF2-40B4-BE49-F238E27FC236}">
                <a16:creationId xmlns:a16="http://schemas.microsoft.com/office/drawing/2014/main" id="{946A1288-030D-D776-D48D-7DF46671327C}"/>
              </a:ext>
            </a:extLst>
          </p:cNvPr>
          <p:cNvSpPr txBox="1"/>
          <p:nvPr/>
        </p:nvSpPr>
        <p:spPr>
          <a:xfrm>
            <a:off x="266430" y="184436"/>
            <a:ext cx="13014516" cy="1276247"/>
          </a:xfrm>
          <a:prstGeom prst="rect">
            <a:avLst/>
          </a:prstGeom>
        </p:spPr>
        <p:txBody>
          <a:bodyPr wrap="square" lIns="0" tIns="0" rIns="0" bIns="0" rtlCol="0" anchor="t">
            <a:spAutoFit/>
          </a:bodyPr>
          <a:lstStyle/>
          <a:p>
            <a:pPr>
              <a:lnSpc>
                <a:spcPts val="10500"/>
              </a:lnSpc>
            </a:pPr>
            <a:r>
              <a:rPr lang="en-US" sz="7500" b="1">
                <a:solidFill>
                  <a:srgbClr val="2E3A44"/>
                </a:solidFill>
                <a:latin typeface="Nirand Bold"/>
                <a:cs typeface="Nirand Bold"/>
                <a:sym typeface="Nirand Bold"/>
              </a:rPr>
              <a:t>Algorithms</a:t>
            </a:r>
            <a:endParaRPr lang="en-US"/>
          </a:p>
        </p:txBody>
      </p:sp>
      <p:sp>
        <p:nvSpPr>
          <p:cNvPr id="13" name="TextBox 12">
            <a:extLst>
              <a:ext uri="{FF2B5EF4-FFF2-40B4-BE49-F238E27FC236}">
                <a16:creationId xmlns:a16="http://schemas.microsoft.com/office/drawing/2014/main" id="{722DD6A5-83C7-4007-4E6E-1DA61CB2D598}"/>
              </a:ext>
            </a:extLst>
          </p:cNvPr>
          <p:cNvSpPr txBox="1"/>
          <p:nvPr/>
        </p:nvSpPr>
        <p:spPr>
          <a:xfrm>
            <a:off x="500063" y="1457324"/>
            <a:ext cx="1778793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chemeClr val="tx1">
                    <a:lumMod val="65000"/>
                    <a:lumOff val="35000"/>
                  </a:schemeClr>
                </a:solidFill>
                <a:latin typeface="Nirand Bold"/>
                <a:cs typeface="Nirand Bold"/>
              </a:rPr>
              <a:t>Hard Difficulty : Reinforcement Learning</a:t>
            </a:r>
          </a:p>
        </p:txBody>
      </p:sp>
      <p:sp>
        <p:nvSpPr>
          <p:cNvPr id="14" name="TextBox 13">
            <a:extLst>
              <a:ext uri="{FF2B5EF4-FFF2-40B4-BE49-F238E27FC236}">
                <a16:creationId xmlns:a16="http://schemas.microsoft.com/office/drawing/2014/main" id="{D6FD1AF4-39D8-EF8F-A71D-1060F56510D0}"/>
              </a:ext>
            </a:extLst>
          </p:cNvPr>
          <p:cNvSpPr txBox="1"/>
          <p:nvPr/>
        </p:nvSpPr>
        <p:spPr>
          <a:xfrm>
            <a:off x="600075" y="2700336"/>
            <a:ext cx="8801100"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solidFill>
                  <a:schemeClr val="tx1">
                    <a:lumMod val="65000"/>
                    <a:lumOff val="35000"/>
                  </a:schemeClr>
                </a:solidFill>
                <a:latin typeface="Nunito"/>
              </a:rPr>
              <a:t>The enemy AI will fight through many simulations either against itself, or one of the before mentioned difficulties.</a:t>
            </a:r>
          </a:p>
          <a:p>
            <a:pPr marL="457200" indent="-457200">
              <a:buFont typeface="Arial"/>
              <a:buChar char="•"/>
            </a:pPr>
            <a:endParaRPr lang="en-US" sz="3200">
              <a:solidFill>
                <a:schemeClr val="tx1">
                  <a:lumMod val="65000"/>
                  <a:lumOff val="35000"/>
                </a:schemeClr>
              </a:solidFill>
              <a:latin typeface="Nunito"/>
            </a:endParaRPr>
          </a:p>
          <a:p>
            <a:pPr marL="457200" indent="-457200">
              <a:buFont typeface="Arial"/>
              <a:buChar char="•"/>
            </a:pPr>
            <a:r>
              <a:rPr lang="en-US" sz="3200">
                <a:solidFill>
                  <a:schemeClr val="tx1">
                    <a:lumMod val="65000"/>
                    <a:lumOff val="35000"/>
                  </a:schemeClr>
                </a:solidFill>
                <a:latin typeface="Nunito"/>
              </a:rPr>
              <a:t>It will receive a reward (+1) for landing a hit on the player, and a punishment (-1) for being struck by the player.</a:t>
            </a:r>
          </a:p>
          <a:p>
            <a:pPr marL="457200" indent="-457200">
              <a:buFont typeface="Arial"/>
              <a:buChar char="•"/>
            </a:pPr>
            <a:endParaRPr lang="en-US" sz="3200">
              <a:solidFill>
                <a:schemeClr val="tx1">
                  <a:lumMod val="65000"/>
                  <a:lumOff val="35000"/>
                </a:schemeClr>
              </a:solidFill>
              <a:latin typeface="Nunito"/>
            </a:endParaRPr>
          </a:p>
          <a:p>
            <a:pPr marL="457200" indent="-457200">
              <a:buFont typeface="Arial"/>
              <a:buChar char="•"/>
            </a:pPr>
            <a:r>
              <a:rPr lang="en-US" sz="3200">
                <a:solidFill>
                  <a:schemeClr val="tx1">
                    <a:lumMod val="65000"/>
                    <a:lumOff val="35000"/>
                  </a:schemeClr>
                </a:solidFill>
                <a:latin typeface="Nunito"/>
              </a:rPr>
              <a:t>The AI will learn which actions lead to rewards and which actions lead to punishments. </a:t>
            </a:r>
          </a:p>
        </p:txBody>
      </p:sp>
      <p:pic>
        <p:nvPicPr>
          <p:cNvPr id="15" name="Picture 14" descr="A diagram of a diagram&#10;&#10;AI-generated content may be incorrect.">
            <a:extLst>
              <a:ext uri="{FF2B5EF4-FFF2-40B4-BE49-F238E27FC236}">
                <a16:creationId xmlns:a16="http://schemas.microsoft.com/office/drawing/2014/main" id="{A974DE9E-7463-F93B-C716-7DE706BF84AD}"/>
              </a:ext>
            </a:extLst>
          </p:cNvPr>
          <p:cNvPicPr>
            <a:picLocks noChangeAspect="1"/>
          </p:cNvPicPr>
          <p:nvPr/>
        </p:nvPicPr>
        <p:blipFill>
          <a:blip r:embed="rId2"/>
          <a:stretch>
            <a:fillRect/>
          </a:stretch>
        </p:blipFill>
        <p:spPr>
          <a:xfrm>
            <a:off x="9853613" y="2928938"/>
            <a:ext cx="7867650" cy="5043488"/>
          </a:xfrm>
          <a:prstGeom prst="rect">
            <a:avLst/>
          </a:prstGeom>
        </p:spPr>
      </p:pic>
    </p:spTree>
    <p:extLst>
      <p:ext uri="{BB962C8B-B14F-4D97-AF65-F5344CB8AC3E}">
        <p14:creationId xmlns:p14="http://schemas.microsoft.com/office/powerpoint/2010/main" val="150367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8"/>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sp>
        <p:nvSpPr>
          <p:cNvPr id="12" name="TextBox 12"/>
          <p:cNvSpPr txBox="1"/>
          <p:nvPr/>
        </p:nvSpPr>
        <p:spPr>
          <a:xfrm>
            <a:off x="1035639" y="2271789"/>
            <a:ext cx="6583773" cy="2754600"/>
          </a:xfrm>
          <a:prstGeom prst="rect">
            <a:avLst/>
          </a:prstGeom>
        </p:spPr>
        <p:txBody>
          <a:bodyPr wrap="square" lIns="0" tIns="0" rIns="0" bIns="0" rtlCol="0" anchor="t">
            <a:spAutoFit/>
          </a:bodyPr>
          <a:lstStyle/>
          <a:p>
            <a:pPr marL="560705" lvl="1" indent="-280035">
              <a:lnSpc>
                <a:spcPts val="3640"/>
              </a:lnSpc>
              <a:buFont typeface="Arial"/>
              <a:buChar char="•"/>
            </a:pPr>
            <a:r>
              <a:rPr lang="en-US" sz="2600">
                <a:solidFill>
                  <a:srgbClr val="2E3A44"/>
                </a:solidFill>
                <a:latin typeface="Nunito"/>
                <a:sym typeface="Nunito"/>
              </a:rPr>
              <a:t>A simple flat ground with invisible walls on each side to prevent falling off.</a:t>
            </a:r>
          </a:p>
          <a:p>
            <a:pPr marL="560705" lvl="1" indent="-280035">
              <a:lnSpc>
                <a:spcPts val="3640"/>
              </a:lnSpc>
              <a:buFont typeface="Arial"/>
              <a:buChar char="•"/>
            </a:pPr>
            <a:endParaRPr lang="en-US" sz="2600">
              <a:solidFill>
                <a:srgbClr val="2E3A44"/>
              </a:solidFill>
              <a:latin typeface="Nunito"/>
            </a:endParaRPr>
          </a:p>
          <a:p>
            <a:pPr marL="560705" lvl="1" indent="-280035">
              <a:lnSpc>
                <a:spcPts val="3640"/>
              </a:lnSpc>
              <a:buFont typeface="Arial"/>
              <a:buChar char="•"/>
            </a:pPr>
            <a:r>
              <a:rPr lang="en-US" sz="2600">
                <a:solidFill>
                  <a:srgbClr val="2E3A44"/>
                </a:solidFill>
                <a:latin typeface="Nunito"/>
              </a:rPr>
              <a:t>A basic camera with a script that keeps both players in-frame while zooming in as close as possible.</a:t>
            </a:r>
          </a:p>
        </p:txBody>
      </p:sp>
      <p:sp>
        <p:nvSpPr>
          <p:cNvPr id="14" name="TextBox 14"/>
          <p:cNvSpPr txBox="1"/>
          <p:nvPr/>
        </p:nvSpPr>
        <p:spPr>
          <a:xfrm>
            <a:off x="1035639" y="5843651"/>
            <a:ext cx="6583773" cy="3216265"/>
          </a:xfrm>
          <a:prstGeom prst="rect">
            <a:avLst/>
          </a:prstGeom>
        </p:spPr>
        <p:txBody>
          <a:bodyPr wrap="square" lIns="0" tIns="0" rIns="0" bIns="0" rtlCol="0" anchor="t">
            <a:spAutoFit/>
          </a:bodyPr>
          <a:lstStyle/>
          <a:p>
            <a:pPr marL="560705" lvl="1" indent="-280035">
              <a:lnSpc>
                <a:spcPts val="3640"/>
              </a:lnSpc>
              <a:buFont typeface="Arial"/>
              <a:buChar char="•"/>
            </a:pPr>
            <a:r>
              <a:rPr lang="en-US" sz="2600">
                <a:solidFill>
                  <a:srgbClr val="2E3A44"/>
                </a:solidFill>
                <a:latin typeface="Nunito"/>
              </a:rPr>
              <a:t>For the rules-based difficulties, the State Machine and Decision Tree logic must work, even if they are not complex.</a:t>
            </a:r>
          </a:p>
          <a:p>
            <a:pPr marL="560705" lvl="1" indent="-280035">
              <a:lnSpc>
                <a:spcPts val="3640"/>
              </a:lnSpc>
              <a:buFont typeface="Arial"/>
              <a:buChar char="•"/>
            </a:pPr>
            <a:endParaRPr lang="en-US" sz="2600">
              <a:solidFill>
                <a:srgbClr val="2E3A44"/>
              </a:solidFill>
              <a:latin typeface="Nunito"/>
            </a:endParaRPr>
          </a:p>
          <a:p>
            <a:pPr marL="560705" lvl="1" indent="-280035">
              <a:lnSpc>
                <a:spcPts val="3640"/>
              </a:lnSpc>
              <a:buFont typeface="Arial"/>
              <a:buChar char="•"/>
            </a:pPr>
            <a:r>
              <a:rPr lang="en-US" sz="2600">
                <a:solidFill>
                  <a:srgbClr val="2E3A44"/>
                </a:solidFill>
                <a:latin typeface="Nunito"/>
              </a:rPr>
              <a:t>For the hard difficulty, the Unity Agent must be able to read observations and output actions from the Neural Net. </a:t>
            </a:r>
          </a:p>
        </p:txBody>
      </p:sp>
      <p:sp>
        <p:nvSpPr>
          <p:cNvPr id="15" name="TextBox 15"/>
          <p:cNvSpPr txBox="1"/>
          <p:nvPr/>
        </p:nvSpPr>
        <p:spPr>
          <a:xfrm>
            <a:off x="9525590" y="2271789"/>
            <a:ext cx="6583773" cy="2754600"/>
          </a:xfrm>
          <a:prstGeom prst="rect">
            <a:avLst/>
          </a:prstGeom>
        </p:spPr>
        <p:txBody>
          <a:bodyPr wrap="square" lIns="0" tIns="0" rIns="0" bIns="0" rtlCol="0" anchor="t">
            <a:spAutoFit/>
          </a:bodyPr>
          <a:lstStyle/>
          <a:p>
            <a:pPr marL="560705" lvl="1" indent="-280035">
              <a:lnSpc>
                <a:spcPts val="3640"/>
              </a:lnSpc>
              <a:buFont typeface="Arial"/>
              <a:buChar char="•"/>
            </a:pPr>
            <a:r>
              <a:rPr lang="en-US" sz="2600">
                <a:solidFill>
                  <a:srgbClr val="2E3A44"/>
                </a:solidFill>
                <a:latin typeface="Nunito"/>
                <a:sym typeface="Nunito"/>
              </a:rPr>
              <a:t>The bare minimum controls will be Locomotion, an Attack action, and a Block action.</a:t>
            </a:r>
          </a:p>
          <a:p>
            <a:pPr marL="560705" lvl="1" indent="-280035">
              <a:lnSpc>
                <a:spcPts val="3640"/>
              </a:lnSpc>
              <a:buFont typeface="Arial"/>
              <a:buChar char="•"/>
            </a:pPr>
            <a:endParaRPr lang="en-US" sz="2600">
              <a:solidFill>
                <a:srgbClr val="2E3A44"/>
              </a:solidFill>
              <a:latin typeface="Nunito"/>
            </a:endParaRPr>
          </a:p>
          <a:p>
            <a:pPr marL="560705" lvl="1" indent="-280035">
              <a:lnSpc>
                <a:spcPts val="3640"/>
              </a:lnSpc>
              <a:buFont typeface="Arial"/>
              <a:buChar char="•"/>
            </a:pPr>
            <a:r>
              <a:rPr lang="en-US" sz="2600">
                <a:solidFill>
                  <a:srgbClr val="2E3A44"/>
                </a:solidFill>
                <a:latin typeface="Nunito"/>
              </a:rPr>
              <a:t>Possibility to include combos, ducking, countering, and throwing later.</a:t>
            </a:r>
          </a:p>
        </p:txBody>
      </p:sp>
      <p:sp>
        <p:nvSpPr>
          <p:cNvPr id="16" name="TextBox 16"/>
          <p:cNvSpPr txBox="1"/>
          <p:nvPr/>
        </p:nvSpPr>
        <p:spPr>
          <a:xfrm>
            <a:off x="9525590" y="5843651"/>
            <a:ext cx="6583773" cy="3216265"/>
          </a:xfrm>
          <a:prstGeom prst="rect">
            <a:avLst/>
          </a:prstGeom>
        </p:spPr>
        <p:txBody>
          <a:bodyPr wrap="square" lIns="0" tIns="0" rIns="0" bIns="0" rtlCol="0" anchor="t">
            <a:spAutoFit/>
          </a:bodyPr>
          <a:lstStyle/>
          <a:p>
            <a:pPr marL="560705" lvl="1" indent="-280035">
              <a:lnSpc>
                <a:spcPts val="3640"/>
              </a:lnSpc>
              <a:buFont typeface="Arial"/>
              <a:buChar char="•"/>
            </a:pPr>
            <a:r>
              <a:rPr lang="en-US" sz="2600">
                <a:solidFill>
                  <a:srgbClr val="2E3A44"/>
                </a:solidFill>
                <a:latin typeface="Nunito"/>
                <a:sym typeface="Nunito"/>
              </a:rPr>
              <a:t>The player must be able to enter the game from a main menu and select an AI difficulty.</a:t>
            </a:r>
          </a:p>
          <a:p>
            <a:pPr marL="560705" lvl="1" indent="-280035">
              <a:lnSpc>
                <a:spcPts val="3640"/>
              </a:lnSpc>
              <a:buFont typeface="Arial"/>
              <a:buChar char="•"/>
            </a:pPr>
            <a:endParaRPr lang="en-US" sz="2600">
              <a:solidFill>
                <a:srgbClr val="2E3A44"/>
              </a:solidFill>
              <a:latin typeface="Nunito"/>
            </a:endParaRPr>
          </a:p>
          <a:p>
            <a:pPr marL="560705" lvl="1" indent="-280035">
              <a:lnSpc>
                <a:spcPts val="3640"/>
              </a:lnSpc>
              <a:buFont typeface="Arial"/>
              <a:buChar char="•"/>
            </a:pPr>
            <a:r>
              <a:rPr lang="en-US" sz="2600">
                <a:solidFill>
                  <a:srgbClr val="2E3A44"/>
                </a:solidFill>
                <a:latin typeface="Nunito"/>
              </a:rPr>
              <a:t>In-game must show health bars depleting, and a return to the main menu when one character reaches zero.</a:t>
            </a:r>
          </a:p>
        </p:txBody>
      </p:sp>
      <p:sp>
        <p:nvSpPr>
          <p:cNvPr id="18" name="TextBox 18">
            <a:extLst>
              <a:ext uri="{FF2B5EF4-FFF2-40B4-BE49-F238E27FC236}">
                <a16:creationId xmlns:a16="http://schemas.microsoft.com/office/drawing/2014/main" id="{3D0D3E8D-8234-F14B-522B-7E26FC4EE498}"/>
              </a:ext>
            </a:extLst>
          </p:cNvPr>
          <p:cNvSpPr txBox="1"/>
          <p:nvPr/>
        </p:nvSpPr>
        <p:spPr>
          <a:xfrm>
            <a:off x="237855" y="184436"/>
            <a:ext cx="15872016" cy="1273426"/>
          </a:xfrm>
          <a:prstGeom prst="rect">
            <a:avLst/>
          </a:prstGeom>
        </p:spPr>
        <p:txBody>
          <a:bodyPr wrap="square" lIns="0" tIns="0" rIns="0" bIns="0" rtlCol="0" anchor="t">
            <a:spAutoFit/>
          </a:bodyPr>
          <a:lstStyle/>
          <a:p>
            <a:pPr>
              <a:lnSpc>
                <a:spcPts val="10500"/>
              </a:lnSpc>
            </a:pPr>
            <a:r>
              <a:rPr lang="en-US" sz="7500" b="1">
                <a:solidFill>
                  <a:srgbClr val="2E3A44"/>
                </a:solidFill>
                <a:latin typeface="Nirand Bold"/>
                <a:cs typeface="Nirand Bold"/>
                <a:sym typeface="Nirand Bold"/>
              </a:rPr>
              <a:t>Minimum Viable Product  (MVP)</a:t>
            </a:r>
            <a:endParaRPr lang="en-US"/>
          </a:p>
        </p:txBody>
      </p:sp>
      <p:sp>
        <p:nvSpPr>
          <p:cNvPr id="19" name="TextBox 18">
            <a:extLst>
              <a:ext uri="{FF2B5EF4-FFF2-40B4-BE49-F238E27FC236}">
                <a16:creationId xmlns:a16="http://schemas.microsoft.com/office/drawing/2014/main" id="{CC01F5E5-358E-9033-4AA8-F7347B946E1F}"/>
              </a:ext>
            </a:extLst>
          </p:cNvPr>
          <p:cNvSpPr txBox="1"/>
          <p:nvPr/>
        </p:nvSpPr>
        <p:spPr>
          <a:xfrm>
            <a:off x="542924" y="1585912"/>
            <a:ext cx="47720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1">
                    <a:lumMod val="65000"/>
                    <a:lumOff val="35000"/>
                  </a:schemeClr>
                </a:solidFill>
                <a:latin typeface="Nirand Bold"/>
                <a:cs typeface="Nirand Bold"/>
              </a:rPr>
              <a:t>The Environment:</a:t>
            </a:r>
          </a:p>
        </p:txBody>
      </p:sp>
      <p:sp>
        <p:nvSpPr>
          <p:cNvPr id="20" name="TextBox 19">
            <a:extLst>
              <a:ext uri="{FF2B5EF4-FFF2-40B4-BE49-F238E27FC236}">
                <a16:creationId xmlns:a16="http://schemas.microsoft.com/office/drawing/2014/main" id="{DCC3A2EB-C731-381C-B0C3-E72EF831CC78}"/>
              </a:ext>
            </a:extLst>
          </p:cNvPr>
          <p:cNvSpPr txBox="1"/>
          <p:nvPr/>
        </p:nvSpPr>
        <p:spPr>
          <a:xfrm>
            <a:off x="9143998" y="5257800"/>
            <a:ext cx="47720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1">
                    <a:lumMod val="65000"/>
                    <a:lumOff val="35000"/>
                  </a:schemeClr>
                </a:solidFill>
                <a:latin typeface="Nirand Bold"/>
                <a:cs typeface="Nirand Bold"/>
              </a:rPr>
              <a:t>The Game Flow:</a:t>
            </a:r>
          </a:p>
        </p:txBody>
      </p:sp>
      <p:sp>
        <p:nvSpPr>
          <p:cNvPr id="21" name="TextBox 20">
            <a:extLst>
              <a:ext uri="{FF2B5EF4-FFF2-40B4-BE49-F238E27FC236}">
                <a16:creationId xmlns:a16="http://schemas.microsoft.com/office/drawing/2014/main" id="{EC7B0A3D-7936-DC98-EF17-BABF250FF9F2}"/>
              </a:ext>
            </a:extLst>
          </p:cNvPr>
          <p:cNvSpPr txBox="1"/>
          <p:nvPr/>
        </p:nvSpPr>
        <p:spPr>
          <a:xfrm>
            <a:off x="9143998" y="1585912"/>
            <a:ext cx="47720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1">
                    <a:lumMod val="65000"/>
                    <a:lumOff val="35000"/>
                  </a:schemeClr>
                </a:solidFill>
                <a:latin typeface="Nirand Bold"/>
                <a:cs typeface="Nirand Bold"/>
              </a:rPr>
              <a:t>The Combat System:</a:t>
            </a:r>
          </a:p>
        </p:txBody>
      </p:sp>
      <p:sp>
        <p:nvSpPr>
          <p:cNvPr id="22" name="TextBox 21">
            <a:extLst>
              <a:ext uri="{FF2B5EF4-FFF2-40B4-BE49-F238E27FC236}">
                <a16:creationId xmlns:a16="http://schemas.microsoft.com/office/drawing/2014/main" id="{CE5A4478-3BDE-11A7-6D56-FF51A259DC02}"/>
              </a:ext>
            </a:extLst>
          </p:cNvPr>
          <p:cNvSpPr txBox="1"/>
          <p:nvPr/>
        </p:nvSpPr>
        <p:spPr>
          <a:xfrm>
            <a:off x="542923" y="5257800"/>
            <a:ext cx="47720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1">
                    <a:lumMod val="65000"/>
                    <a:lumOff val="35000"/>
                  </a:schemeClr>
                </a:solidFill>
                <a:latin typeface="Nirand Bold"/>
                <a:cs typeface="Nirand Bold"/>
              </a:rPr>
              <a:t>The AI Difficulties:</a:t>
            </a:r>
          </a:p>
        </p:txBody>
      </p:sp>
      <p:grpSp>
        <p:nvGrpSpPr>
          <p:cNvPr id="26" name="Group 5">
            <a:extLst>
              <a:ext uri="{FF2B5EF4-FFF2-40B4-BE49-F238E27FC236}">
                <a16:creationId xmlns:a16="http://schemas.microsoft.com/office/drawing/2014/main" id="{2508EC52-C639-B8BA-8E38-B21D9C1DD556}"/>
              </a:ext>
            </a:extLst>
          </p:cNvPr>
          <p:cNvGrpSpPr/>
          <p:nvPr/>
        </p:nvGrpSpPr>
        <p:grpSpPr>
          <a:xfrm>
            <a:off x="16521239" y="3432186"/>
            <a:ext cx="8028675" cy="8028675"/>
            <a:chOff x="0" y="0"/>
            <a:chExt cx="812800" cy="812800"/>
          </a:xfrm>
        </p:grpSpPr>
        <p:sp>
          <p:nvSpPr>
            <p:cNvPr id="24" name="Freeform 6">
              <a:extLst>
                <a:ext uri="{FF2B5EF4-FFF2-40B4-BE49-F238E27FC236}">
                  <a16:creationId xmlns:a16="http://schemas.microsoft.com/office/drawing/2014/main" id="{A7B65BF0-980C-2FEE-7320-C68728F30C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25" name="TextBox 7">
              <a:extLst>
                <a:ext uri="{FF2B5EF4-FFF2-40B4-BE49-F238E27FC236}">
                  <a16:creationId xmlns:a16="http://schemas.microsoft.com/office/drawing/2014/main" id="{4258DCCC-7326-1FAF-4E2C-23CB1E87493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9">
            <a:extLst>
              <a:ext uri="{FF2B5EF4-FFF2-40B4-BE49-F238E27FC236}">
                <a16:creationId xmlns:a16="http://schemas.microsoft.com/office/drawing/2014/main" id="{D210EE38-1496-B6FB-AD03-6EB265108B21}"/>
              </a:ext>
            </a:extLst>
          </p:cNvPr>
          <p:cNvGrpSpPr/>
          <p:nvPr/>
        </p:nvGrpSpPr>
        <p:grpSpPr>
          <a:xfrm>
            <a:off x="-554057" y="9190536"/>
            <a:ext cx="1586288" cy="1586288"/>
            <a:chOff x="0" y="0"/>
            <a:chExt cx="812800" cy="812800"/>
          </a:xfrm>
        </p:grpSpPr>
        <p:sp>
          <p:nvSpPr>
            <p:cNvPr id="28" name="Freeform 10">
              <a:extLst>
                <a:ext uri="{FF2B5EF4-FFF2-40B4-BE49-F238E27FC236}">
                  <a16:creationId xmlns:a16="http://schemas.microsoft.com/office/drawing/2014/main" id="{6DC1D053-9340-AADF-3370-906C87E7BC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29" name="TextBox 11">
              <a:extLst>
                <a:ext uri="{FF2B5EF4-FFF2-40B4-BE49-F238E27FC236}">
                  <a16:creationId xmlns:a16="http://schemas.microsoft.com/office/drawing/2014/main" id="{E3FAFAB8-9974-2E28-C9A9-7925CBDD1C7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5196" y="-1345627"/>
            <a:ext cx="3517329" cy="351732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430074" y="4157765"/>
            <a:ext cx="8030478" cy="7282501"/>
            <a:chOff x="-226086" y="38100"/>
            <a:chExt cx="962686" cy="908357"/>
          </a:xfrm>
        </p:grpSpPr>
        <p:sp>
          <p:nvSpPr>
            <p:cNvPr id="6" name="Freeform 6"/>
            <p:cNvSpPr/>
            <p:nvPr/>
          </p:nvSpPr>
          <p:spPr>
            <a:xfrm>
              <a:off x="-226086" y="13365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p:cNvGrpSpPr/>
          <p:nvPr/>
        </p:nvGrpSpPr>
        <p:grpSpPr>
          <a:xfrm>
            <a:off x="17259300" y="3262131"/>
            <a:ext cx="1586288" cy="158628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204952" y="176118"/>
            <a:ext cx="14311290" cy="1276247"/>
          </a:xfrm>
          <a:prstGeom prst="rect">
            <a:avLst/>
          </a:prstGeom>
        </p:spPr>
        <p:txBody>
          <a:bodyPr wrap="square" lIns="0" tIns="0" rIns="0" bIns="0" rtlCol="0" anchor="t">
            <a:spAutoFit/>
          </a:bodyPr>
          <a:lstStyle/>
          <a:p>
            <a:pPr>
              <a:lnSpc>
                <a:spcPts val="10500"/>
              </a:lnSpc>
            </a:pPr>
            <a:r>
              <a:rPr lang="en-US" sz="7500" b="1">
                <a:solidFill>
                  <a:srgbClr val="2E3A44"/>
                </a:solidFill>
                <a:latin typeface="Nirand Bold"/>
                <a:ea typeface="Nirand Bold"/>
                <a:cs typeface="Nirand Bold"/>
                <a:sym typeface="Nirand Bold"/>
              </a:rPr>
              <a:t>Team Working Agreement</a:t>
            </a:r>
            <a:endParaRPr lang="en-US"/>
          </a:p>
        </p:txBody>
      </p:sp>
      <p:sp>
        <p:nvSpPr>
          <p:cNvPr id="19" name="Content Placeholder 18">
            <a:extLst>
              <a:ext uri="{FF2B5EF4-FFF2-40B4-BE49-F238E27FC236}">
                <a16:creationId xmlns:a16="http://schemas.microsoft.com/office/drawing/2014/main" id="{1C66B37F-0AEF-2827-531D-64EE2E39C096}"/>
              </a:ext>
            </a:extLst>
          </p:cNvPr>
          <p:cNvSpPr>
            <a:spLocks noGrp="1"/>
          </p:cNvSpPr>
          <p:nvPr>
            <p:ph idx="4294967295"/>
          </p:nvPr>
        </p:nvSpPr>
        <p:spPr>
          <a:xfrm>
            <a:off x="1253183" y="1639888"/>
            <a:ext cx="8654620" cy="7138666"/>
          </a:xfrm>
        </p:spPr>
        <p:txBody>
          <a:bodyPr vert="horz" lIns="91440" tIns="45720" rIns="91440" bIns="45720" rtlCol="0" anchor="t">
            <a:noAutofit/>
          </a:bodyPr>
          <a:lstStyle/>
          <a:p>
            <a:pPr marL="0" indent="0">
              <a:buNone/>
            </a:pPr>
            <a:r>
              <a:rPr lang="en-US" sz="3200" b="1" u="sng">
                <a:latin typeface="Nunito Bold"/>
                <a:cs typeface="Times New Roman"/>
              </a:rPr>
              <a:t>Communication And Responsibilities:</a:t>
            </a:r>
            <a:endParaRPr lang="en-US" sz="3200" b="1" u="sng">
              <a:latin typeface="Nunito Bold"/>
              <a:ea typeface="Calibri"/>
              <a:cs typeface="Calibri"/>
            </a:endParaRPr>
          </a:p>
          <a:p>
            <a:pPr marL="342265" indent="-342265"/>
            <a:r>
              <a:rPr lang="en-US" sz="2800">
                <a:latin typeface="Nunito"/>
                <a:cs typeface="Times New Roman"/>
              </a:rPr>
              <a:t>Communication through WhatsApp.</a:t>
            </a:r>
          </a:p>
          <a:p>
            <a:pPr marL="342265" indent="-342265"/>
            <a:r>
              <a:rPr lang="en-US" sz="2800">
                <a:latin typeface="Nunito"/>
                <a:cs typeface="Times New Roman"/>
              </a:rPr>
              <a:t>All team members must respect each other and have the right to contribute their ideas to the project.</a:t>
            </a:r>
          </a:p>
          <a:p>
            <a:pPr marL="342265" indent="-342265"/>
            <a:r>
              <a:rPr lang="en-US" sz="2800">
                <a:latin typeface="Nunito"/>
                <a:cs typeface="Times New Roman"/>
              </a:rPr>
              <a:t>All ideas, vision and changes discussed together, and final decisions are up to most of the team, except urgent situations.</a:t>
            </a:r>
          </a:p>
          <a:p>
            <a:pPr marL="342265" indent="-342265"/>
            <a:r>
              <a:rPr lang="en-US" sz="2800">
                <a:latin typeface="Nunito"/>
                <a:cs typeface="Times New Roman"/>
              </a:rPr>
              <a:t>Each person works within the boundaries established before the start of work. </a:t>
            </a:r>
          </a:p>
          <a:p>
            <a:pPr marL="342265" indent="-342265"/>
            <a:r>
              <a:rPr lang="en-US" sz="2800">
                <a:latin typeface="Nunito"/>
                <a:cs typeface="Times New Roman"/>
              </a:rPr>
              <a:t>Everyone is responsible for their own part.</a:t>
            </a:r>
            <a:endParaRPr lang="en-US" sz="2800">
              <a:latin typeface="Nunito"/>
              <a:ea typeface="Calibri"/>
              <a:cs typeface="Calibri"/>
            </a:endParaRPr>
          </a:p>
          <a:p>
            <a:pPr marL="342265" indent="-342265"/>
            <a:r>
              <a:rPr lang="en-US" sz="2800">
                <a:latin typeface="Nunito"/>
                <a:cs typeface="Times New Roman"/>
              </a:rPr>
              <a:t>All conflicts should first be resolved between the people involved. If that is not possible the issue should be brought to the Team Lead.</a:t>
            </a:r>
            <a:endParaRPr lang="en-US" sz="2800">
              <a:latin typeface="Nunito"/>
              <a:ea typeface="Calibri"/>
              <a:cs typeface="Calibri"/>
            </a:endParaRPr>
          </a:p>
          <a:p>
            <a:pPr marL="342265" indent="-342265"/>
            <a:r>
              <a:rPr lang="en-US" sz="2800">
                <a:latin typeface="Nunito"/>
                <a:cs typeface="Times New Roman"/>
              </a:rPr>
              <a:t>Each member must inform the team about any changes or improvements they make.</a:t>
            </a:r>
          </a:p>
          <a:p>
            <a:pPr marL="342265" indent="-342265"/>
            <a:endParaRPr lang="en-US">
              <a:solidFill>
                <a:schemeClr val="tx1"/>
              </a:solidFill>
              <a:latin typeface="Nirand Bold"/>
              <a:ea typeface="Calibri"/>
              <a:cs typeface="Calibri"/>
            </a:endParaRPr>
          </a:p>
        </p:txBody>
      </p:sp>
      <p:sp>
        <p:nvSpPr>
          <p:cNvPr id="20" name="Content Placeholder 18">
            <a:extLst>
              <a:ext uri="{FF2B5EF4-FFF2-40B4-BE49-F238E27FC236}">
                <a16:creationId xmlns:a16="http://schemas.microsoft.com/office/drawing/2014/main" id="{424B3E56-8744-D5FB-851D-08D18CE48D51}"/>
              </a:ext>
            </a:extLst>
          </p:cNvPr>
          <p:cNvSpPr txBox="1">
            <a:spLocks/>
          </p:cNvSpPr>
          <p:nvPr/>
        </p:nvSpPr>
        <p:spPr>
          <a:xfrm>
            <a:off x="10426159" y="1643484"/>
            <a:ext cx="6013231" cy="7124737"/>
          </a:xfrm>
          <a:prstGeom prst="rect">
            <a:avLst/>
          </a:prstGeom>
        </p:spPr>
        <p:txBody>
          <a:bodyPr vert="horz" lIns="91440" tIns="45720" rIns="91440" bIns="45720" rtlCol="0" anchor="t">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buNone/>
            </a:pPr>
            <a:r>
              <a:rPr lang="en-US" sz="3200" b="1" u="sng">
                <a:latin typeface="Nunito Bold"/>
                <a:cs typeface="Times New Roman"/>
              </a:rPr>
              <a:t>Meetings:</a:t>
            </a:r>
            <a:endParaRPr lang="en-US" sz="3200" b="1" u="sng">
              <a:latin typeface="Nunito Bold"/>
              <a:cs typeface="Nirand Bold"/>
            </a:endParaRPr>
          </a:p>
          <a:p>
            <a:pPr>
              <a:buFont typeface="Wingdings 2"/>
            </a:pPr>
            <a:r>
              <a:rPr lang="en-US" sz="2800">
                <a:latin typeface="Nunito"/>
                <a:cs typeface="Times New Roman"/>
              </a:rPr>
              <a:t>Meeting happens through ZOOM or WhatsApp </a:t>
            </a:r>
            <a:endParaRPr lang="en-US" sz="2800">
              <a:latin typeface="Nunito"/>
              <a:cs typeface="Nirand Bold"/>
            </a:endParaRPr>
          </a:p>
          <a:p>
            <a:pPr>
              <a:buFont typeface="Wingdings 2"/>
            </a:pPr>
            <a:r>
              <a:rPr lang="en-US" sz="2800">
                <a:latin typeface="Nunito"/>
                <a:cs typeface="Times New Roman"/>
              </a:rPr>
              <a:t>The team must have Scrum meetings two times in a week and check WhatsApp daily to avoid missing any project information. </a:t>
            </a:r>
            <a:endParaRPr lang="en-US" sz="2800">
              <a:latin typeface="Nunito"/>
              <a:cs typeface="Nirand Bold"/>
            </a:endParaRPr>
          </a:p>
          <a:p>
            <a:pPr>
              <a:buFont typeface="Wingdings 2"/>
            </a:pPr>
            <a:r>
              <a:rPr lang="en-US" sz="2800">
                <a:latin typeface="Nunito"/>
                <a:cs typeface="Times New Roman"/>
              </a:rPr>
              <a:t>Schedule of a Scrum meeting : Monday at 10am  and Saturday at 10am</a:t>
            </a:r>
            <a:endParaRPr lang="en-US" sz="2800">
              <a:latin typeface="Nunito"/>
              <a:cs typeface="Nirand Bold"/>
            </a:endParaRPr>
          </a:p>
          <a:p>
            <a:pPr>
              <a:buFont typeface="Wingdings 2"/>
            </a:pPr>
            <a:r>
              <a:rPr lang="en-US" sz="2800">
                <a:latin typeface="Nunito"/>
                <a:cs typeface="Times New Roman"/>
              </a:rPr>
              <a:t>Each team member should participate in at least one meeting per week unless they have an important reason.  </a:t>
            </a:r>
            <a:endParaRPr lang="en-US" sz="2800">
              <a:latin typeface="Nunito"/>
              <a:cs typeface="Nirand Bold"/>
            </a:endParaRPr>
          </a:p>
          <a:p>
            <a:pPr marL="0" indent="0">
              <a:buNone/>
            </a:pPr>
            <a:endParaRPr lang="en-US" sz="2800" b="1">
              <a:solidFill>
                <a:schemeClr val="tx1"/>
              </a:solidFill>
              <a:latin typeface="Nirand Bold"/>
              <a:ea typeface="Calibri"/>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F12D-D8ED-2C62-DDC3-1D489963E9A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7D3289B-902E-1FCE-9E59-AA0C1FD86D04}"/>
              </a:ext>
            </a:extLst>
          </p:cNvPr>
          <p:cNvGrpSpPr/>
          <p:nvPr/>
        </p:nvGrpSpPr>
        <p:grpSpPr>
          <a:xfrm>
            <a:off x="15245196" y="-1345627"/>
            <a:ext cx="3517329" cy="3517329"/>
            <a:chOff x="0" y="0"/>
            <a:chExt cx="812800" cy="812800"/>
          </a:xfrm>
        </p:grpSpPr>
        <p:sp>
          <p:nvSpPr>
            <p:cNvPr id="3" name="Freeform 3">
              <a:extLst>
                <a:ext uri="{FF2B5EF4-FFF2-40B4-BE49-F238E27FC236}">
                  <a16:creationId xmlns:a16="http://schemas.microsoft.com/office/drawing/2014/main" id="{0DC5AF26-381E-0446-55EF-DF770CC247D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4" name="TextBox 4">
              <a:extLst>
                <a:ext uri="{FF2B5EF4-FFF2-40B4-BE49-F238E27FC236}">
                  <a16:creationId xmlns:a16="http://schemas.microsoft.com/office/drawing/2014/main" id="{38A0AC12-C665-06EF-CCC7-C07E242CE0E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8B63435E-3CE5-E394-1BFA-439D358E4C77}"/>
              </a:ext>
            </a:extLst>
          </p:cNvPr>
          <p:cNvGrpSpPr/>
          <p:nvPr/>
        </p:nvGrpSpPr>
        <p:grpSpPr>
          <a:xfrm>
            <a:off x="-942914" y="8972589"/>
            <a:ext cx="3942779" cy="3942779"/>
            <a:chOff x="0" y="0"/>
            <a:chExt cx="812800" cy="812800"/>
          </a:xfrm>
        </p:grpSpPr>
        <p:sp>
          <p:nvSpPr>
            <p:cNvPr id="6" name="Freeform 6">
              <a:extLst>
                <a:ext uri="{FF2B5EF4-FFF2-40B4-BE49-F238E27FC236}">
                  <a16:creationId xmlns:a16="http://schemas.microsoft.com/office/drawing/2014/main" id="{566384EA-997E-EF61-8D0E-C3861C3141A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7" name="TextBox 7">
              <a:extLst>
                <a:ext uri="{FF2B5EF4-FFF2-40B4-BE49-F238E27FC236}">
                  <a16:creationId xmlns:a16="http://schemas.microsoft.com/office/drawing/2014/main" id="{8E329D67-35AC-3C01-0B9D-D66050B70AE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C44F15CF-E79E-F1A3-C16E-196FFE947177}"/>
              </a:ext>
            </a:extLst>
          </p:cNvPr>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a:extLst>
              <a:ext uri="{FF2B5EF4-FFF2-40B4-BE49-F238E27FC236}">
                <a16:creationId xmlns:a16="http://schemas.microsoft.com/office/drawing/2014/main" id="{74A6B780-100D-F6A8-A752-68EEB92B9460}"/>
              </a:ext>
            </a:extLst>
          </p:cNvPr>
          <p:cNvGrpSpPr/>
          <p:nvPr/>
        </p:nvGrpSpPr>
        <p:grpSpPr>
          <a:xfrm>
            <a:off x="17259300" y="3262131"/>
            <a:ext cx="1586288" cy="1586288"/>
            <a:chOff x="0" y="0"/>
            <a:chExt cx="812800" cy="812800"/>
          </a:xfrm>
        </p:grpSpPr>
        <p:sp>
          <p:nvSpPr>
            <p:cNvPr id="10" name="Freeform 10">
              <a:extLst>
                <a:ext uri="{FF2B5EF4-FFF2-40B4-BE49-F238E27FC236}">
                  <a16:creationId xmlns:a16="http://schemas.microsoft.com/office/drawing/2014/main" id="{18E37B3F-A968-3BF2-B48F-A2B8102DC2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a:extLst>
                <a:ext uri="{FF2B5EF4-FFF2-40B4-BE49-F238E27FC236}">
                  <a16:creationId xmlns:a16="http://schemas.microsoft.com/office/drawing/2014/main" id="{4F78513D-88BC-8116-1430-84794E00532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a:extLst>
              <a:ext uri="{FF2B5EF4-FFF2-40B4-BE49-F238E27FC236}">
                <a16:creationId xmlns:a16="http://schemas.microsoft.com/office/drawing/2014/main" id="{CF8E0CB6-965C-278A-B6A1-6F995E08F4F1}"/>
              </a:ext>
            </a:extLst>
          </p:cNvPr>
          <p:cNvSpPr txBox="1"/>
          <p:nvPr/>
        </p:nvSpPr>
        <p:spPr>
          <a:xfrm>
            <a:off x="257175" y="128101"/>
            <a:ext cx="11233983" cy="1276247"/>
          </a:xfrm>
          <a:prstGeom prst="rect">
            <a:avLst/>
          </a:prstGeom>
        </p:spPr>
        <p:txBody>
          <a:bodyPr wrap="square" lIns="0" tIns="0" rIns="0" bIns="0" rtlCol="0" anchor="t">
            <a:spAutoFit/>
          </a:bodyPr>
          <a:lstStyle/>
          <a:p>
            <a:pPr>
              <a:lnSpc>
                <a:spcPts val="10500"/>
              </a:lnSpc>
            </a:pPr>
            <a:r>
              <a:rPr lang="en-US" sz="7500" b="1">
                <a:solidFill>
                  <a:srgbClr val="2E3A44"/>
                </a:solidFill>
                <a:latin typeface="Nirand Bold"/>
                <a:ea typeface="Nirand Bold"/>
                <a:cs typeface="Nirand Bold"/>
                <a:sym typeface="Nirand Bold"/>
              </a:rPr>
              <a:t>Retrospective</a:t>
            </a:r>
            <a:endParaRPr lang="en-US"/>
          </a:p>
        </p:txBody>
      </p:sp>
      <p:sp>
        <p:nvSpPr>
          <p:cNvPr id="13" name="TextBox 12">
            <a:extLst>
              <a:ext uri="{FF2B5EF4-FFF2-40B4-BE49-F238E27FC236}">
                <a16:creationId xmlns:a16="http://schemas.microsoft.com/office/drawing/2014/main" id="{1EC343A6-3EBF-AF56-7FBE-EA93B22A0198}"/>
              </a:ext>
            </a:extLst>
          </p:cNvPr>
          <p:cNvSpPr txBox="1"/>
          <p:nvPr/>
        </p:nvSpPr>
        <p:spPr>
          <a:xfrm>
            <a:off x="840767" y="1981423"/>
            <a:ext cx="4888523" cy="65556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b="1" u="sng">
                <a:solidFill>
                  <a:schemeClr val="tx1">
                    <a:lumMod val="76000"/>
                    <a:lumOff val="24000"/>
                  </a:schemeClr>
                </a:solidFill>
                <a:latin typeface="Nunito Bold"/>
                <a:cs typeface="Arial"/>
              </a:rPr>
              <a:t>Team Strengths</a:t>
            </a:r>
            <a:endParaRPr lang="en-US" sz="3200" b="1">
              <a:solidFill>
                <a:schemeClr val="tx1">
                  <a:lumMod val="76000"/>
                  <a:lumOff val="24000"/>
                </a:schemeClr>
              </a:solidFill>
              <a:latin typeface="Nunito Bold"/>
              <a:cs typeface="Nirand Bold"/>
            </a:endParaRPr>
          </a:p>
          <a:p>
            <a:endParaRPr lang="en-US" sz="2400" u="sng">
              <a:latin typeface="Nirand Bold"/>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Open to each other’s ideas</a:t>
            </a:r>
            <a:endParaRPr lang="en-US" sz="2800">
              <a:solidFill>
                <a:schemeClr val="tx1">
                  <a:lumMod val="76000"/>
                  <a:lumOff val="24000"/>
                </a:schemeClr>
              </a:solidFill>
              <a:latin typeface="Nunito"/>
              <a:cs typeface="Nirand Bold"/>
            </a:endParaRPr>
          </a:p>
          <a:p>
            <a:pPr marL="285750" indent="-285750">
              <a:buFont typeface="Arial"/>
              <a:buChar char="•"/>
            </a:pPr>
            <a:endParaRPr lang="en-US" sz="2800">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Team was flexible and responded quickly</a:t>
            </a:r>
            <a:endParaRPr lang="en-US" sz="2800">
              <a:solidFill>
                <a:schemeClr val="tx1">
                  <a:lumMod val="76000"/>
                  <a:lumOff val="24000"/>
                </a:schemeClr>
              </a:solidFill>
              <a:latin typeface="Nunito"/>
              <a:cs typeface="Nirand Bold"/>
            </a:endParaRPr>
          </a:p>
          <a:p>
            <a:pPr marL="285750" indent="-285750">
              <a:buFont typeface="Arial"/>
              <a:buChar char="•"/>
            </a:pPr>
            <a:endParaRPr lang="en-US" sz="2800">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Prioritize tasks and follow the plan</a:t>
            </a:r>
            <a:endParaRPr lang="en-US" sz="2800">
              <a:solidFill>
                <a:schemeClr val="tx1">
                  <a:lumMod val="76000"/>
                  <a:lumOff val="24000"/>
                </a:schemeClr>
              </a:solidFill>
              <a:latin typeface="Nunito"/>
              <a:cs typeface="Nirand Bold"/>
            </a:endParaRPr>
          </a:p>
          <a:p>
            <a:pPr marL="285750" indent="-285750">
              <a:buFont typeface="Arial"/>
              <a:buChar char="•"/>
            </a:pPr>
            <a:endParaRPr lang="en-US" sz="2800">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Everyone achieved their responsibilities</a:t>
            </a:r>
            <a:endParaRPr lang="en-US" sz="2800">
              <a:solidFill>
                <a:schemeClr val="tx1">
                  <a:lumMod val="76000"/>
                  <a:lumOff val="24000"/>
                </a:schemeClr>
              </a:solidFill>
              <a:latin typeface="Nunito"/>
              <a:cs typeface="Nirand Bold"/>
            </a:endParaRPr>
          </a:p>
          <a:p>
            <a:pPr marL="285750" indent="-285750">
              <a:buFont typeface="Arial"/>
              <a:buChar char="•"/>
            </a:pPr>
            <a:endParaRPr lang="en-US" sz="2800">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Quickly adapt to new requirements</a:t>
            </a:r>
            <a:endParaRPr lang="en-US" sz="2800">
              <a:solidFill>
                <a:schemeClr val="tx1">
                  <a:lumMod val="76000"/>
                  <a:lumOff val="24000"/>
                </a:schemeClr>
              </a:solidFill>
              <a:latin typeface="Nunito"/>
              <a:cs typeface="Nirand Bold"/>
            </a:endParaRPr>
          </a:p>
        </p:txBody>
      </p:sp>
      <p:sp>
        <p:nvSpPr>
          <p:cNvPr id="14" name="TextBox 13">
            <a:extLst>
              <a:ext uri="{FF2B5EF4-FFF2-40B4-BE49-F238E27FC236}">
                <a16:creationId xmlns:a16="http://schemas.microsoft.com/office/drawing/2014/main" id="{118BB16A-CCEB-9C4D-AAB3-9CD73BBE5FE2}"/>
              </a:ext>
            </a:extLst>
          </p:cNvPr>
          <p:cNvSpPr txBox="1"/>
          <p:nvPr/>
        </p:nvSpPr>
        <p:spPr>
          <a:xfrm>
            <a:off x="5908431" y="1978267"/>
            <a:ext cx="5099538" cy="7232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solidFill>
                  <a:schemeClr val="tx1">
                    <a:lumMod val="76000"/>
                    <a:lumOff val="24000"/>
                  </a:schemeClr>
                </a:solidFill>
                <a:latin typeface="Nunito Bold"/>
                <a:cs typeface="Arial"/>
              </a:rPr>
              <a:t>Team Weaknesses</a:t>
            </a:r>
            <a:endParaRPr lang="en-US" sz="2800" b="1">
              <a:solidFill>
                <a:schemeClr val="tx1">
                  <a:lumMod val="76000"/>
                  <a:lumOff val="24000"/>
                </a:schemeClr>
              </a:solidFill>
              <a:latin typeface="Nunito Bold"/>
              <a:cs typeface="Nirand Bold"/>
            </a:endParaRPr>
          </a:p>
          <a:p>
            <a:endParaRPr lang="en-US" sz="3200" u="sng">
              <a:solidFill>
                <a:schemeClr val="tx1">
                  <a:lumMod val="76000"/>
                  <a:lumOff val="24000"/>
                </a:schemeClr>
              </a:solidFill>
              <a:latin typeface="Nirand Bold"/>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Communication in the team chat was not updated by everyone</a:t>
            </a:r>
            <a:endParaRPr lang="en-US" sz="2800">
              <a:solidFill>
                <a:schemeClr val="tx1">
                  <a:lumMod val="76000"/>
                  <a:lumOff val="24000"/>
                </a:schemeClr>
              </a:solidFill>
              <a:latin typeface="Nunito"/>
              <a:cs typeface="Arial"/>
            </a:endParaRPr>
          </a:p>
          <a:p>
            <a:pPr marL="285750" indent="-285750">
              <a:buFont typeface="Arial"/>
              <a:buChar char="•"/>
            </a:pPr>
            <a:endParaRPr lang="en-US" sz="2800">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We must work on time management</a:t>
            </a:r>
            <a:endParaRPr lang="en-US" sz="2800">
              <a:solidFill>
                <a:schemeClr val="tx1">
                  <a:lumMod val="76000"/>
                  <a:lumOff val="24000"/>
                </a:schemeClr>
              </a:solidFill>
              <a:latin typeface="Nunito"/>
              <a:cs typeface="Arial"/>
            </a:endParaRPr>
          </a:p>
          <a:p>
            <a:pPr marL="285750" indent="-285750">
              <a:buFont typeface="Arial"/>
              <a:buChar char="•"/>
            </a:pPr>
            <a:endParaRPr lang="en-US" sz="2800">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Learn new skills to improve the project</a:t>
            </a:r>
            <a:endParaRPr lang="en-US" sz="2800">
              <a:solidFill>
                <a:schemeClr val="tx1">
                  <a:lumMod val="76000"/>
                  <a:lumOff val="24000"/>
                </a:schemeClr>
              </a:solidFill>
              <a:latin typeface="Nunito"/>
              <a:cs typeface="Arial"/>
            </a:endParaRPr>
          </a:p>
          <a:p>
            <a:pPr marL="285750" indent="-285750">
              <a:buFont typeface="Arial"/>
              <a:buChar char="•"/>
            </a:pPr>
            <a:endParaRPr lang="en-US" sz="2800">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Work structure was not created, and communication was a bit chaotic</a:t>
            </a:r>
            <a:endParaRPr lang="en-US" sz="2800">
              <a:solidFill>
                <a:schemeClr val="tx1">
                  <a:lumMod val="76000"/>
                  <a:lumOff val="24000"/>
                </a:schemeClr>
              </a:solidFill>
              <a:latin typeface="Nunito"/>
              <a:cs typeface="Nirand Bold"/>
            </a:endParaRPr>
          </a:p>
          <a:p>
            <a:endParaRPr lang="en-US">
              <a:latin typeface="Nirand Bold"/>
              <a:cs typeface="Nirand Bold"/>
            </a:endParaRPr>
          </a:p>
          <a:p>
            <a:endParaRPr lang="en-US" u="sng">
              <a:latin typeface="Nirand Bold"/>
              <a:cs typeface="Arial"/>
            </a:endParaRPr>
          </a:p>
        </p:txBody>
      </p:sp>
      <p:sp>
        <p:nvSpPr>
          <p:cNvPr id="15" name="TextBox 14">
            <a:extLst>
              <a:ext uri="{FF2B5EF4-FFF2-40B4-BE49-F238E27FC236}">
                <a16:creationId xmlns:a16="http://schemas.microsoft.com/office/drawing/2014/main" id="{28293B44-92A7-0A4B-7CC9-D1B6FFECA4F3}"/>
              </a:ext>
            </a:extLst>
          </p:cNvPr>
          <p:cNvSpPr txBox="1"/>
          <p:nvPr/>
        </p:nvSpPr>
        <p:spPr>
          <a:xfrm>
            <a:off x="11484951" y="1978140"/>
            <a:ext cx="5099538" cy="698652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200" b="1" u="sng">
                <a:solidFill>
                  <a:schemeClr val="tx1">
                    <a:lumMod val="76000"/>
                    <a:lumOff val="24000"/>
                  </a:schemeClr>
                </a:solidFill>
                <a:latin typeface="Nunito Bold"/>
                <a:cs typeface="Arial"/>
              </a:rPr>
              <a:t>Improvements</a:t>
            </a:r>
          </a:p>
          <a:p>
            <a:endParaRPr lang="en-US" sz="2800" u="sng">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Implement a framework for meetings (e.g., Trello)</a:t>
            </a:r>
            <a:endParaRPr lang="en-US" sz="2800">
              <a:solidFill>
                <a:schemeClr val="tx1">
                  <a:lumMod val="76000"/>
                  <a:lumOff val="24000"/>
                </a:schemeClr>
              </a:solidFill>
              <a:latin typeface="Nunito"/>
              <a:cs typeface="Arial"/>
            </a:endParaRPr>
          </a:p>
          <a:p>
            <a:pPr marL="285750" indent="-285750">
              <a:buFont typeface="Arial"/>
              <a:buChar char="•"/>
            </a:pPr>
            <a:endParaRPr lang="en-US" sz="2800">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Improve team communication</a:t>
            </a:r>
            <a:endParaRPr lang="en-US" sz="2800">
              <a:solidFill>
                <a:schemeClr val="tx1">
                  <a:lumMod val="76000"/>
                  <a:lumOff val="24000"/>
                </a:schemeClr>
              </a:solidFill>
              <a:latin typeface="Nunito"/>
              <a:cs typeface="Arial"/>
            </a:endParaRPr>
          </a:p>
          <a:p>
            <a:pPr marL="285750" indent="-285750">
              <a:buFont typeface="Arial"/>
              <a:buChar char="•"/>
            </a:pPr>
            <a:endParaRPr lang="en-US" sz="2800">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Participate in weekly Scrum meetings</a:t>
            </a:r>
            <a:endParaRPr lang="en-US" sz="2800">
              <a:solidFill>
                <a:schemeClr val="tx1">
                  <a:lumMod val="76000"/>
                  <a:lumOff val="24000"/>
                </a:schemeClr>
              </a:solidFill>
              <a:latin typeface="Nunito"/>
              <a:cs typeface="Arial"/>
            </a:endParaRPr>
          </a:p>
          <a:p>
            <a:pPr marL="285750" indent="-285750">
              <a:buFont typeface="Arial"/>
              <a:buChar char="•"/>
            </a:pPr>
            <a:endParaRPr lang="en-US" sz="2800">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Use innovative tools and receive new knowledge</a:t>
            </a:r>
            <a:endParaRPr lang="en-US" sz="2800">
              <a:solidFill>
                <a:schemeClr val="tx1">
                  <a:lumMod val="76000"/>
                  <a:lumOff val="24000"/>
                </a:schemeClr>
              </a:solidFill>
              <a:latin typeface="Nunito"/>
              <a:cs typeface="Arial"/>
            </a:endParaRPr>
          </a:p>
          <a:p>
            <a:pPr marL="285750" indent="-285750">
              <a:buFont typeface="Arial"/>
              <a:buChar char="•"/>
            </a:pPr>
            <a:endParaRPr lang="en-US" sz="2800">
              <a:solidFill>
                <a:schemeClr val="tx1">
                  <a:lumMod val="76000"/>
                  <a:lumOff val="24000"/>
                </a:schemeClr>
              </a:solidFill>
              <a:latin typeface="Nunito"/>
              <a:ea typeface="Arial"/>
              <a:cs typeface="Arial"/>
            </a:endParaRPr>
          </a:p>
          <a:p>
            <a:pPr marL="285750" indent="-285750">
              <a:buFont typeface="Arial"/>
              <a:buChar char="•"/>
            </a:pPr>
            <a:r>
              <a:rPr lang="en-US" sz="2800">
                <a:solidFill>
                  <a:schemeClr val="tx1">
                    <a:lumMod val="76000"/>
                    <a:lumOff val="24000"/>
                  </a:schemeClr>
                </a:solidFill>
                <a:latin typeface="Nunito"/>
                <a:ea typeface="Arial"/>
                <a:cs typeface="Arial"/>
              </a:rPr>
              <a:t>Update task status at least twice a week</a:t>
            </a:r>
            <a:endParaRPr lang="en-US" sz="2800">
              <a:solidFill>
                <a:schemeClr val="tx1">
                  <a:lumMod val="76000"/>
                  <a:lumOff val="24000"/>
                </a:schemeClr>
              </a:solidFill>
              <a:latin typeface="Nunito"/>
              <a:cs typeface="Nirand Bold"/>
            </a:endParaRPr>
          </a:p>
        </p:txBody>
      </p:sp>
    </p:spTree>
    <p:extLst>
      <p:ext uri="{BB962C8B-B14F-4D97-AF65-F5344CB8AC3E}">
        <p14:creationId xmlns:p14="http://schemas.microsoft.com/office/powerpoint/2010/main" val="318974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AE95A-226E-B770-CC8A-4E8316FC60C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0635AF-CA9B-255E-266F-D2071DE285AD}"/>
              </a:ext>
            </a:extLst>
          </p:cNvPr>
          <p:cNvGrpSpPr/>
          <p:nvPr/>
        </p:nvGrpSpPr>
        <p:grpSpPr>
          <a:xfrm>
            <a:off x="15442612" y="394769"/>
            <a:ext cx="6880459" cy="6880459"/>
            <a:chOff x="0" y="0"/>
            <a:chExt cx="812800" cy="812800"/>
          </a:xfrm>
        </p:grpSpPr>
        <p:sp>
          <p:nvSpPr>
            <p:cNvPr id="3" name="Freeform 3">
              <a:extLst>
                <a:ext uri="{FF2B5EF4-FFF2-40B4-BE49-F238E27FC236}">
                  <a16:creationId xmlns:a16="http://schemas.microsoft.com/office/drawing/2014/main" id="{755F8879-3970-B2FF-067D-59064BF4286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4" name="TextBox 4">
              <a:extLst>
                <a:ext uri="{FF2B5EF4-FFF2-40B4-BE49-F238E27FC236}">
                  <a16:creationId xmlns:a16="http://schemas.microsoft.com/office/drawing/2014/main" id="{83ED1578-BB6C-A171-6CBF-FEDC91B0F62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5327B27F-7AE2-40D6-4935-C6B336C6E533}"/>
              </a:ext>
            </a:extLst>
          </p:cNvPr>
          <p:cNvGrpSpPr/>
          <p:nvPr/>
        </p:nvGrpSpPr>
        <p:grpSpPr>
          <a:xfrm>
            <a:off x="-1523108" y="2540483"/>
            <a:ext cx="3517329" cy="3517329"/>
            <a:chOff x="0" y="0"/>
            <a:chExt cx="812800" cy="812800"/>
          </a:xfrm>
        </p:grpSpPr>
        <p:sp>
          <p:nvSpPr>
            <p:cNvPr id="6" name="Freeform 6">
              <a:extLst>
                <a:ext uri="{FF2B5EF4-FFF2-40B4-BE49-F238E27FC236}">
                  <a16:creationId xmlns:a16="http://schemas.microsoft.com/office/drawing/2014/main" id="{DB191AAA-38FC-EB36-448E-18E260B07E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7" name="TextBox 7">
              <a:extLst>
                <a:ext uri="{FF2B5EF4-FFF2-40B4-BE49-F238E27FC236}">
                  <a16:creationId xmlns:a16="http://schemas.microsoft.com/office/drawing/2014/main" id="{ED3AED12-2C99-15F4-F26A-4A22CAE2702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713A23CE-D7B2-8478-D109-F5DB96CBC590}"/>
              </a:ext>
            </a:extLst>
          </p:cNvPr>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a:extLst>
              <a:ext uri="{FF2B5EF4-FFF2-40B4-BE49-F238E27FC236}">
                <a16:creationId xmlns:a16="http://schemas.microsoft.com/office/drawing/2014/main" id="{B21EC5A7-18AA-B1BA-DA54-8A85CBA3107F}"/>
              </a:ext>
            </a:extLst>
          </p:cNvPr>
          <p:cNvGrpSpPr/>
          <p:nvPr/>
        </p:nvGrpSpPr>
        <p:grpSpPr>
          <a:xfrm>
            <a:off x="-557588" y="7275227"/>
            <a:ext cx="1586288" cy="1586288"/>
            <a:chOff x="0" y="0"/>
            <a:chExt cx="812800" cy="812800"/>
          </a:xfrm>
        </p:grpSpPr>
        <p:sp>
          <p:nvSpPr>
            <p:cNvPr id="10" name="Freeform 10">
              <a:extLst>
                <a:ext uri="{FF2B5EF4-FFF2-40B4-BE49-F238E27FC236}">
                  <a16:creationId xmlns:a16="http://schemas.microsoft.com/office/drawing/2014/main" id="{92313833-8864-266E-8739-79B00FBB44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a:extLst>
                <a:ext uri="{FF2B5EF4-FFF2-40B4-BE49-F238E27FC236}">
                  <a16:creationId xmlns:a16="http://schemas.microsoft.com/office/drawing/2014/main" id="{2BBB6874-E485-1B03-39DA-A27F9F24B0E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a:extLst>
              <a:ext uri="{FF2B5EF4-FFF2-40B4-BE49-F238E27FC236}">
                <a16:creationId xmlns:a16="http://schemas.microsoft.com/office/drawing/2014/main" id="{85D5A169-8B33-3A46-25A6-044126F19592}"/>
              </a:ext>
            </a:extLst>
          </p:cNvPr>
          <p:cNvSpPr txBox="1"/>
          <p:nvPr/>
        </p:nvSpPr>
        <p:spPr>
          <a:xfrm>
            <a:off x="4800600" y="3852873"/>
            <a:ext cx="7581656" cy="929806"/>
          </a:xfrm>
          <a:prstGeom prst="rect">
            <a:avLst/>
          </a:prstGeom>
        </p:spPr>
        <p:txBody>
          <a:bodyPr wrap="square" lIns="0" tIns="0" rIns="0" bIns="0" rtlCol="0" anchor="t">
            <a:spAutoFit/>
          </a:bodyPr>
          <a:lstStyle/>
          <a:p>
            <a:pPr marL="280035" lvl="1">
              <a:lnSpc>
                <a:spcPts val="3640"/>
              </a:lnSpc>
            </a:pPr>
            <a:r>
              <a:rPr lang="en-US" sz="3600">
                <a:solidFill>
                  <a:srgbClr val="2E3A44"/>
                </a:solidFill>
                <a:latin typeface="Corbel"/>
                <a:ea typeface="+mn-lt"/>
                <a:cs typeface="+mn-lt"/>
                <a:sym typeface="Nunito"/>
                <a:hlinkClick r:id="rId2"/>
              </a:rPr>
              <a:t>https://github.com/htmw/20</a:t>
            </a:r>
            <a:r>
              <a:rPr lang="en-US" sz="3600">
                <a:solidFill>
                  <a:srgbClr val="2E3A44"/>
                </a:solidFill>
                <a:ea typeface="+mn-lt"/>
                <a:cs typeface="+mn-lt"/>
                <a:sym typeface="Nunito"/>
                <a:hlinkClick r:id="rId2"/>
              </a:rPr>
              <a:t>26SA-QuestKeeper/wiki</a:t>
            </a:r>
            <a:endParaRPr lang="en-US" sz="3600"/>
          </a:p>
        </p:txBody>
      </p:sp>
      <p:sp>
        <p:nvSpPr>
          <p:cNvPr id="13" name="TextBox 13">
            <a:extLst>
              <a:ext uri="{FF2B5EF4-FFF2-40B4-BE49-F238E27FC236}">
                <a16:creationId xmlns:a16="http://schemas.microsoft.com/office/drawing/2014/main" id="{EEE573D3-0AA8-CBB3-051B-1025C33B85C1}"/>
              </a:ext>
            </a:extLst>
          </p:cNvPr>
          <p:cNvSpPr txBox="1"/>
          <p:nvPr/>
        </p:nvSpPr>
        <p:spPr>
          <a:xfrm>
            <a:off x="4772025" y="394770"/>
            <a:ext cx="7581656" cy="1276247"/>
          </a:xfrm>
          <a:prstGeom prst="rect">
            <a:avLst/>
          </a:prstGeom>
        </p:spPr>
        <p:txBody>
          <a:bodyPr wrap="square" lIns="0" tIns="0" rIns="0" bIns="0" rtlCol="0" anchor="t">
            <a:spAutoFit/>
          </a:bodyPr>
          <a:lstStyle/>
          <a:p>
            <a:pPr algn="ctr">
              <a:lnSpc>
                <a:spcPts val="10500"/>
              </a:lnSpc>
            </a:pPr>
            <a:r>
              <a:rPr lang="en-US" sz="7500" b="1">
                <a:solidFill>
                  <a:srgbClr val="2E3A44"/>
                </a:solidFill>
                <a:latin typeface="Nirand Bold"/>
                <a:ea typeface="Nirand Bold"/>
                <a:cs typeface="Nirand Bold"/>
                <a:sym typeface="Nirand Bold"/>
              </a:rPr>
              <a:t>Wiki Page Link</a:t>
            </a:r>
          </a:p>
        </p:txBody>
      </p:sp>
    </p:spTree>
    <p:extLst>
      <p:ext uri="{BB962C8B-B14F-4D97-AF65-F5344CB8AC3E}">
        <p14:creationId xmlns:p14="http://schemas.microsoft.com/office/powerpoint/2010/main" val="1262265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0D1DF"/>
        </a:solidFill>
        <a:effectLst/>
      </p:bgPr>
    </p:bg>
    <p:spTree>
      <p:nvGrpSpPr>
        <p:cNvPr id="1" name=""/>
        <p:cNvGrpSpPr/>
        <p:nvPr/>
      </p:nvGrpSpPr>
      <p:grpSpPr>
        <a:xfrm>
          <a:off x="0" y="0"/>
          <a:ext cx="0" cy="0"/>
          <a:chOff x="0" y="0"/>
          <a:chExt cx="0" cy="0"/>
        </a:xfrm>
      </p:grpSpPr>
      <p:grpSp>
        <p:nvGrpSpPr>
          <p:cNvPr id="2" name="Group 2"/>
          <p:cNvGrpSpPr/>
          <p:nvPr/>
        </p:nvGrpSpPr>
        <p:grpSpPr>
          <a:xfrm>
            <a:off x="831966" y="-2876710"/>
            <a:ext cx="16040420" cy="1604042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211910" y="2963671"/>
            <a:ext cx="7864183" cy="4149534"/>
          </a:xfrm>
          <a:prstGeom prst="rect">
            <a:avLst/>
          </a:prstGeom>
        </p:spPr>
        <p:txBody>
          <a:bodyPr lIns="0" tIns="0" rIns="0" bIns="0" rtlCol="0" anchor="t">
            <a:spAutoFit/>
          </a:bodyPr>
          <a:lstStyle/>
          <a:p>
            <a:pPr algn="ctr">
              <a:lnSpc>
                <a:spcPts val="15810"/>
              </a:lnSpc>
            </a:pPr>
            <a:r>
              <a:rPr lang="en-US" sz="17000" b="1">
                <a:solidFill>
                  <a:srgbClr val="627484"/>
                </a:solidFill>
                <a:latin typeface="Nirand Bold"/>
                <a:ea typeface="Nirand Bold"/>
                <a:cs typeface="Nirand Bold"/>
                <a:sym typeface="Nirand Bold"/>
              </a:rPr>
              <a:t>Thank You</a:t>
            </a:r>
          </a:p>
        </p:txBody>
      </p:sp>
      <p:grpSp>
        <p:nvGrpSpPr>
          <p:cNvPr id="6" name="Group 6"/>
          <p:cNvGrpSpPr/>
          <p:nvPr/>
        </p:nvGrpSpPr>
        <p:grpSpPr>
          <a:xfrm>
            <a:off x="13076093" y="710994"/>
            <a:ext cx="2513081" cy="25130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700579" y="1028700"/>
            <a:ext cx="7733905" cy="0"/>
          </a:xfrm>
          <a:prstGeom prst="line">
            <a:avLst/>
          </a:prstGeom>
          <a:ln w="38100" cap="flat">
            <a:solidFill>
              <a:srgbClr val="2E3A44"/>
            </a:solidFill>
            <a:prstDash val="solid"/>
            <a:headEnd type="none" w="sm" len="sm"/>
            <a:tailEnd type="oval" w="lg" len="lg"/>
          </a:ln>
        </p:spPr>
        <p:txBody>
          <a:bodyPr/>
          <a:lstStyle/>
          <a:p>
            <a:endParaRPr lang="en-US"/>
          </a:p>
        </p:txBody>
      </p:sp>
      <p:sp>
        <p:nvSpPr>
          <p:cNvPr id="10" name="AutoShape 10"/>
          <p:cNvSpPr/>
          <p:nvPr/>
        </p:nvSpPr>
        <p:spPr>
          <a:xfrm>
            <a:off x="11230885" y="9258300"/>
            <a:ext cx="7770392" cy="0"/>
          </a:xfrm>
          <a:prstGeom prst="line">
            <a:avLst/>
          </a:prstGeom>
          <a:ln w="38100" cap="flat">
            <a:solidFill>
              <a:srgbClr val="2E3A44"/>
            </a:solidFill>
            <a:prstDash val="solid"/>
            <a:headEnd type="oval" w="lg" len="lg"/>
            <a:tailEnd type="none" w="sm" len="sm"/>
          </a:ln>
        </p:spPr>
        <p:txBody>
          <a:bodyPr/>
          <a:lstStyle/>
          <a:p>
            <a:endParaRPr lang="en-US"/>
          </a:p>
        </p:txBody>
      </p:sp>
      <p:grpSp>
        <p:nvGrpSpPr>
          <p:cNvPr id="11" name="Group 11"/>
          <p:cNvGrpSpPr/>
          <p:nvPr/>
        </p:nvGrpSpPr>
        <p:grpSpPr>
          <a:xfrm>
            <a:off x="2740932" y="6266276"/>
            <a:ext cx="1586288" cy="15862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834114" y="7916614"/>
            <a:ext cx="3326830" cy="278463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47002" y="9532285"/>
            <a:ext cx="1586288" cy="158628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279423" y="159950"/>
            <a:ext cx="8807832" cy="1276247"/>
          </a:xfrm>
          <a:prstGeom prst="rect">
            <a:avLst/>
          </a:prstGeom>
        </p:spPr>
        <p:txBody>
          <a:bodyPr lIns="0" tIns="0" rIns="0" bIns="0" rtlCol="0" anchor="t">
            <a:spAutoFit/>
          </a:bodyPr>
          <a:lstStyle/>
          <a:p>
            <a:pPr>
              <a:lnSpc>
                <a:spcPts val="10500"/>
              </a:lnSpc>
            </a:pPr>
            <a:r>
              <a:rPr lang="en-US" sz="7500" b="1">
                <a:solidFill>
                  <a:srgbClr val="2E3A44"/>
                </a:solidFill>
                <a:latin typeface="Nirand Bold"/>
                <a:ea typeface="Nirand Bold"/>
                <a:cs typeface="Nirand Bold"/>
                <a:sym typeface="Nirand Bold"/>
              </a:rPr>
              <a:t>Meet The Team</a:t>
            </a:r>
            <a:endParaRPr lang="en-US"/>
          </a:p>
        </p:txBody>
      </p:sp>
      <p:sp>
        <p:nvSpPr>
          <p:cNvPr id="15" name="TextBox 15"/>
          <p:cNvSpPr txBox="1"/>
          <p:nvPr/>
        </p:nvSpPr>
        <p:spPr>
          <a:xfrm>
            <a:off x="7405751" y="7831101"/>
            <a:ext cx="3477832" cy="646331"/>
          </a:xfrm>
          <a:prstGeom prst="rect">
            <a:avLst/>
          </a:prstGeom>
        </p:spPr>
        <p:txBody>
          <a:bodyPr wrap="square" lIns="0" tIns="0" rIns="0" bIns="0" rtlCol="0" anchor="t">
            <a:spAutoFit/>
          </a:bodyPr>
          <a:lstStyle>
            <a:defPPr>
              <a:defRPr lang="en-US"/>
            </a:defPPr>
            <a:lvl1pPr algn="ctr">
              <a:lnSpc>
                <a:spcPts val="5599"/>
              </a:lnSpc>
              <a:defRPr sz="2800">
                <a:solidFill>
                  <a:srgbClr val="2E3A44"/>
                </a:solidFill>
                <a:latin typeface="Nunito"/>
                <a:ea typeface="Nunito"/>
                <a:cs typeface="Nunito"/>
              </a:defRPr>
            </a:lvl1pPr>
          </a:lstStyle>
          <a:p>
            <a:r>
              <a:rPr lang="en-US">
                <a:sym typeface="Nunito"/>
              </a:rPr>
              <a:t>Shariah Allen</a:t>
            </a:r>
          </a:p>
        </p:txBody>
      </p:sp>
      <p:sp>
        <p:nvSpPr>
          <p:cNvPr id="18" name="TextBox 18"/>
          <p:cNvSpPr txBox="1"/>
          <p:nvPr/>
        </p:nvSpPr>
        <p:spPr>
          <a:xfrm>
            <a:off x="170192" y="5607818"/>
            <a:ext cx="3937903" cy="661720"/>
          </a:xfrm>
          <a:prstGeom prst="rect">
            <a:avLst/>
          </a:prstGeom>
        </p:spPr>
        <p:txBody>
          <a:bodyPr wrap="square" lIns="0" tIns="0" rIns="0" bIns="0" rtlCol="0" anchor="t">
            <a:spAutoFit/>
          </a:bodyPr>
          <a:lstStyle>
            <a:defPPr>
              <a:defRPr lang="en-US"/>
            </a:defPPr>
            <a:lvl1pPr algn="ctr">
              <a:lnSpc>
                <a:spcPts val="5599"/>
              </a:lnSpc>
              <a:defRPr sz="2800">
                <a:solidFill>
                  <a:srgbClr val="2E3A44"/>
                </a:solidFill>
                <a:latin typeface="Nunito"/>
                <a:ea typeface="Nunito"/>
                <a:cs typeface="Nunito"/>
              </a:defRPr>
            </a:lvl1pPr>
          </a:lstStyle>
          <a:p>
            <a:r>
              <a:rPr lang="en-US">
                <a:sym typeface="Nunito"/>
              </a:rPr>
              <a:t>Inna Ivashchenko</a:t>
            </a:r>
          </a:p>
        </p:txBody>
      </p:sp>
      <p:sp>
        <p:nvSpPr>
          <p:cNvPr id="21" name="TextBox 21"/>
          <p:cNvSpPr txBox="1"/>
          <p:nvPr/>
        </p:nvSpPr>
        <p:spPr>
          <a:xfrm>
            <a:off x="14205244" y="9202044"/>
            <a:ext cx="3937903" cy="646331"/>
          </a:xfrm>
          <a:prstGeom prst="rect">
            <a:avLst/>
          </a:prstGeom>
        </p:spPr>
        <p:txBody>
          <a:bodyPr wrap="square" lIns="0" tIns="0" rIns="0" bIns="0" rtlCol="0" anchor="t">
            <a:spAutoFit/>
          </a:bodyPr>
          <a:lstStyle>
            <a:defPPr>
              <a:defRPr lang="en-US"/>
            </a:defPPr>
            <a:lvl1pPr algn="ctr">
              <a:lnSpc>
                <a:spcPts val="5599"/>
              </a:lnSpc>
              <a:defRPr sz="2800">
                <a:solidFill>
                  <a:srgbClr val="2E3A44"/>
                </a:solidFill>
                <a:latin typeface="Nunito"/>
                <a:ea typeface="Nunito"/>
                <a:cs typeface="Nunito"/>
              </a:defRPr>
            </a:lvl1pPr>
          </a:lstStyle>
          <a:p>
            <a:r>
              <a:rPr lang="en-US">
                <a:sym typeface="Nunito"/>
              </a:rPr>
              <a:t>Gabrielle Schwan</a:t>
            </a:r>
          </a:p>
        </p:txBody>
      </p:sp>
      <p:sp>
        <p:nvSpPr>
          <p:cNvPr id="24" name="TextBox 24"/>
          <p:cNvSpPr txBox="1"/>
          <p:nvPr/>
        </p:nvSpPr>
        <p:spPr>
          <a:xfrm>
            <a:off x="3696330" y="6938172"/>
            <a:ext cx="3937903" cy="661720"/>
          </a:xfrm>
          <a:prstGeom prst="rect">
            <a:avLst/>
          </a:prstGeom>
        </p:spPr>
        <p:txBody>
          <a:bodyPr wrap="square" lIns="0" tIns="0" rIns="0" bIns="0" rtlCol="0" anchor="t">
            <a:spAutoFit/>
          </a:bodyPr>
          <a:lstStyle>
            <a:defPPr>
              <a:defRPr lang="en-US"/>
            </a:defPPr>
            <a:lvl1pPr algn="ctr">
              <a:lnSpc>
                <a:spcPts val="5599"/>
              </a:lnSpc>
              <a:defRPr sz="2800">
                <a:solidFill>
                  <a:srgbClr val="2E3A44"/>
                </a:solidFill>
                <a:latin typeface="Nunito"/>
                <a:ea typeface="Nunito"/>
                <a:cs typeface="Nunito"/>
              </a:defRPr>
            </a:lvl1pPr>
          </a:lstStyle>
          <a:p>
            <a:r>
              <a:rPr lang="en-US">
                <a:sym typeface="Nunito"/>
              </a:rPr>
              <a:t>Johnhenry Brayman</a:t>
            </a:r>
          </a:p>
        </p:txBody>
      </p:sp>
      <p:sp>
        <p:nvSpPr>
          <p:cNvPr id="43" name="TextBox 24">
            <a:extLst>
              <a:ext uri="{FF2B5EF4-FFF2-40B4-BE49-F238E27FC236}">
                <a16:creationId xmlns:a16="http://schemas.microsoft.com/office/drawing/2014/main" id="{43C53F06-94EA-8F13-7E20-020A2610D5AF}"/>
              </a:ext>
            </a:extLst>
          </p:cNvPr>
          <p:cNvSpPr txBox="1"/>
          <p:nvPr/>
        </p:nvSpPr>
        <p:spPr>
          <a:xfrm>
            <a:off x="11271498" y="8529709"/>
            <a:ext cx="2967055" cy="646331"/>
          </a:xfrm>
          <a:prstGeom prst="rect">
            <a:avLst/>
          </a:prstGeom>
        </p:spPr>
        <p:txBody>
          <a:bodyPr wrap="square" lIns="0" tIns="0" rIns="0" bIns="0" rtlCol="0" anchor="t">
            <a:spAutoFit/>
          </a:bodyPr>
          <a:lstStyle/>
          <a:p>
            <a:pPr algn="ctr">
              <a:lnSpc>
                <a:spcPts val="5599"/>
              </a:lnSpc>
            </a:pPr>
            <a:r>
              <a:rPr lang="en-US" sz="2800">
                <a:solidFill>
                  <a:srgbClr val="2E3A44"/>
                </a:solidFill>
                <a:latin typeface="Nunito"/>
                <a:ea typeface="Nunito"/>
                <a:cs typeface="Nunito"/>
                <a:sym typeface="Nunito"/>
              </a:rPr>
              <a:t>Anthony Piombino</a:t>
            </a:r>
          </a:p>
        </p:txBody>
      </p:sp>
      <p:sp>
        <p:nvSpPr>
          <p:cNvPr id="17" name="TextBox 24">
            <a:extLst>
              <a:ext uri="{FF2B5EF4-FFF2-40B4-BE49-F238E27FC236}">
                <a16:creationId xmlns:a16="http://schemas.microsoft.com/office/drawing/2014/main" id="{69228922-54D7-E72F-506B-7D0D1EF9C5AB}"/>
              </a:ext>
            </a:extLst>
          </p:cNvPr>
          <p:cNvSpPr txBox="1"/>
          <p:nvPr/>
        </p:nvSpPr>
        <p:spPr>
          <a:xfrm>
            <a:off x="11095650" y="9145170"/>
            <a:ext cx="3318747" cy="307777"/>
          </a:xfrm>
          <a:prstGeom prst="rect">
            <a:avLst/>
          </a:prstGeom>
        </p:spPr>
        <p:txBody>
          <a:bodyPr wrap="square" lIns="0" tIns="0" rIns="0" bIns="0" rtlCol="0" anchor="t">
            <a:spAutoFit/>
          </a:bodyPr>
          <a:lstStyle/>
          <a:p>
            <a:pPr algn="ctr"/>
            <a:r>
              <a:rPr lang="en-US" sz="2000">
                <a:solidFill>
                  <a:srgbClr val="2E3A44"/>
                </a:solidFill>
                <a:latin typeface="Nunito"/>
                <a:ea typeface="Nunito"/>
                <a:cs typeface="Nunito"/>
              </a:rPr>
              <a:t>QA Engineer</a:t>
            </a:r>
            <a:endParaRPr lang="en-US" sz="2000"/>
          </a:p>
        </p:txBody>
      </p:sp>
      <p:pic>
        <p:nvPicPr>
          <p:cNvPr id="19" name="Picture 18" descr="A person with long hair wearing glasses&#10;&#10;AI-generated content may be incorrect.">
            <a:extLst>
              <a:ext uri="{FF2B5EF4-FFF2-40B4-BE49-F238E27FC236}">
                <a16:creationId xmlns:a16="http://schemas.microsoft.com/office/drawing/2014/main" id="{86213ECD-0983-9541-F537-C10A59A0DCA7}"/>
              </a:ext>
            </a:extLst>
          </p:cNvPr>
          <p:cNvPicPr>
            <a:picLocks noChangeAspect="1"/>
          </p:cNvPicPr>
          <p:nvPr/>
        </p:nvPicPr>
        <p:blipFill>
          <a:blip r:embed="rId2"/>
          <a:stretch>
            <a:fillRect/>
          </a:stretch>
        </p:blipFill>
        <p:spPr>
          <a:xfrm>
            <a:off x="261407" y="2246890"/>
            <a:ext cx="3431930" cy="3417276"/>
          </a:xfrm>
          <a:prstGeom prst="rect">
            <a:avLst/>
          </a:prstGeom>
        </p:spPr>
      </p:pic>
      <p:sp>
        <p:nvSpPr>
          <p:cNvPr id="20" name="TextBox 24">
            <a:extLst>
              <a:ext uri="{FF2B5EF4-FFF2-40B4-BE49-F238E27FC236}">
                <a16:creationId xmlns:a16="http://schemas.microsoft.com/office/drawing/2014/main" id="{011E45C0-3C14-3223-5D38-7A95F91A5AC8}"/>
              </a:ext>
            </a:extLst>
          </p:cNvPr>
          <p:cNvSpPr txBox="1"/>
          <p:nvPr/>
        </p:nvSpPr>
        <p:spPr>
          <a:xfrm>
            <a:off x="281036" y="6264515"/>
            <a:ext cx="3590209" cy="307777"/>
          </a:xfrm>
          <a:prstGeom prst="rect">
            <a:avLst/>
          </a:prstGeom>
        </p:spPr>
        <p:txBody>
          <a:bodyPr wrap="square" lIns="0" tIns="0" rIns="0" bIns="0" rtlCol="0" anchor="t">
            <a:spAutoFit/>
          </a:bodyPr>
          <a:lstStyle/>
          <a:p>
            <a:pPr algn="ctr"/>
            <a:r>
              <a:rPr lang="en-US" sz="2000">
                <a:solidFill>
                  <a:srgbClr val="2E3A44"/>
                </a:solidFill>
                <a:latin typeface="Nunito"/>
                <a:ea typeface="Nunito"/>
                <a:cs typeface="Nunito"/>
              </a:rPr>
              <a:t>Project Manager / Developer</a:t>
            </a:r>
            <a:endParaRPr lang="en-US" sz="2000"/>
          </a:p>
        </p:txBody>
      </p:sp>
      <p:sp>
        <p:nvSpPr>
          <p:cNvPr id="22" name="TextBox 24">
            <a:extLst>
              <a:ext uri="{FF2B5EF4-FFF2-40B4-BE49-F238E27FC236}">
                <a16:creationId xmlns:a16="http://schemas.microsoft.com/office/drawing/2014/main" id="{7CBC2C4B-9795-3CC7-B95E-2A6CF87DD8F0}"/>
              </a:ext>
            </a:extLst>
          </p:cNvPr>
          <p:cNvSpPr txBox="1"/>
          <p:nvPr/>
        </p:nvSpPr>
        <p:spPr>
          <a:xfrm>
            <a:off x="3932938" y="7551615"/>
            <a:ext cx="3318747" cy="307777"/>
          </a:xfrm>
          <a:prstGeom prst="rect">
            <a:avLst/>
          </a:prstGeom>
        </p:spPr>
        <p:txBody>
          <a:bodyPr wrap="square" lIns="0" tIns="0" rIns="0" bIns="0" rtlCol="0" anchor="t">
            <a:spAutoFit/>
          </a:bodyPr>
          <a:lstStyle/>
          <a:p>
            <a:pPr algn="ctr"/>
            <a:r>
              <a:rPr lang="en-US" sz="2000">
                <a:solidFill>
                  <a:srgbClr val="2E3A44"/>
                </a:solidFill>
                <a:latin typeface="Nunito"/>
              </a:rPr>
              <a:t>Lead Game Developer</a:t>
            </a:r>
            <a:endParaRPr lang="en-US" sz="2000">
              <a:latin typeface="Nunito"/>
            </a:endParaRPr>
          </a:p>
        </p:txBody>
      </p:sp>
      <p:sp>
        <p:nvSpPr>
          <p:cNvPr id="23" name="TextBox 24">
            <a:extLst>
              <a:ext uri="{FF2B5EF4-FFF2-40B4-BE49-F238E27FC236}">
                <a16:creationId xmlns:a16="http://schemas.microsoft.com/office/drawing/2014/main" id="{7D23995F-CDB1-3036-47B2-BC1665D609EC}"/>
              </a:ext>
            </a:extLst>
          </p:cNvPr>
          <p:cNvSpPr txBox="1"/>
          <p:nvPr/>
        </p:nvSpPr>
        <p:spPr>
          <a:xfrm>
            <a:off x="7401819" y="8461581"/>
            <a:ext cx="3490197" cy="307777"/>
          </a:xfrm>
          <a:prstGeom prst="rect">
            <a:avLst/>
          </a:prstGeom>
        </p:spPr>
        <p:txBody>
          <a:bodyPr wrap="square" lIns="0" tIns="0" rIns="0" bIns="0" rtlCol="0" anchor="t">
            <a:spAutoFit/>
          </a:bodyPr>
          <a:lstStyle/>
          <a:p>
            <a:pPr algn="ctr"/>
            <a:r>
              <a:rPr lang="en-US" sz="2000">
                <a:solidFill>
                  <a:srgbClr val="2E3A44"/>
                </a:solidFill>
                <a:latin typeface="Nunito"/>
              </a:rPr>
              <a:t>Game Developer / AI Engineer</a:t>
            </a:r>
            <a:endParaRPr lang="en-US" sz="2000">
              <a:latin typeface="Nunito"/>
            </a:endParaRPr>
          </a:p>
        </p:txBody>
      </p:sp>
      <p:pic>
        <p:nvPicPr>
          <p:cNvPr id="14" name="Picture 13" descr="A person taking a selfie&#10;&#10;AI-generated content may be incorrect.">
            <a:extLst>
              <a:ext uri="{FF2B5EF4-FFF2-40B4-BE49-F238E27FC236}">
                <a16:creationId xmlns:a16="http://schemas.microsoft.com/office/drawing/2014/main" id="{DB24AC70-A5D9-6852-04B2-AEB38E4463C8}"/>
              </a:ext>
            </a:extLst>
          </p:cNvPr>
          <p:cNvPicPr>
            <a:picLocks noChangeAspect="1"/>
          </p:cNvPicPr>
          <p:nvPr/>
        </p:nvPicPr>
        <p:blipFill>
          <a:blip r:embed="rId3"/>
          <a:srcRect l="4693" r="12595" b="-500"/>
          <a:stretch>
            <a:fillRect/>
          </a:stretch>
        </p:blipFill>
        <p:spPr>
          <a:xfrm>
            <a:off x="7444681" y="4333207"/>
            <a:ext cx="3407443" cy="3463462"/>
          </a:xfrm>
          <a:prstGeom prst="rect">
            <a:avLst/>
          </a:prstGeom>
        </p:spPr>
      </p:pic>
      <p:pic>
        <p:nvPicPr>
          <p:cNvPr id="16" name="Picture 15" descr="A person in a black jacket and beanie standing in front of a building&#10;&#10;AI-generated content may be incorrect.">
            <a:extLst>
              <a:ext uri="{FF2B5EF4-FFF2-40B4-BE49-F238E27FC236}">
                <a16:creationId xmlns:a16="http://schemas.microsoft.com/office/drawing/2014/main" id="{230016D9-8DAA-C07D-483D-303FDE7F02E4}"/>
              </a:ext>
            </a:extLst>
          </p:cNvPr>
          <p:cNvPicPr>
            <a:picLocks noChangeAspect="1"/>
          </p:cNvPicPr>
          <p:nvPr/>
        </p:nvPicPr>
        <p:blipFill>
          <a:blip r:embed="rId4"/>
          <a:srcRect l="11796" t="26695" r="-268" b="24444"/>
          <a:stretch>
            <a:fillRect/>
          </a:stretch>
        </p:blipFill>
        <p:spPr>
          <a:xfrm>
            <a:off x="3876914" y="3467567"/>
            <a:ext cx="3432794" cy="3426080"/>
          </a:xfrm>
          <a:prstGeom prst="rect">
            <a:avLst/>
          </a:prstGeom>
        </p:spPr>
      </p:pic>
      <p:pic>
        <p:nvPicPr>
          <p:cNvPr id="13" name="Picture 12" descr="A person taking a selfie&#10;&#10;AI-generated content may be incorrect.">
            <a:extLst>
              <a:ext uri="{FF2B5EF4-FFF2-40B4-BE49-F238E27FC236}">
                <a16:creationId xmlns:a16="http://schemas.microsoft.com/office/drawing/2014/main" id="{2FB49CD8-6301-DC80-4AE5-EFAF3D8BC900}"/>
              </a:ext>
            </a:extLst>
          </p:cNvPr>
          <p:cNvPicPr>
            <a:picLocks noChangeAspect="1"/>
          </p:cNvPicPr>
          <p:nvPr/>
        </p:nvPicPr>
        <p:blipFill>
          <a:blip r:embed="rId5"/>
          <a:srcRect t="19444" b="20833"/>
          <a:stretch>
            <a:fillRect/>
          </a:stretch>
        </p:blipFill>
        <p:spPr>
          <a:xfrm>
            <a:off x="11167974" y="5019359"/>
            <a:ext cx="3227875" cy="3429003"/>
          </a:xfrm>
          <a:prstGeom prst="rect">
            <a:avLst/>
          </a:prstGeom>
        </p:spPr>
      </p:pic>
      <p:sp>
        <p:nvSpPr>
          <p:cNvPr id="25" name="TextBox 24">
            <a:extLst>
              <a:ext uri="{FF2B5EF4-FFF2-40B4-BE49-F238E27FC236}">
                <a16:creationId xmlns:a16="http://schemas.microsoft.com/office/drawing/2014/main" id="{CEC134CD-40C2-7511-8770-B3FFF30D2E9E}"/>
              </a:ext>
            </a:extLst>
          </p:cNvPr>
          <p:cNvSpPr txBox="1"/>
          <p:nvPr/>
        </p:nvSpPr>
        <p:spPr>
          <a:xfrm>
            <a:off x="14506422" y="9774641"/>
            <a:ext cx="3318747" cy="307777"/>
          </a:xfrm>
          <a:prstGeom prst="rect">
            <a:avLst/>
          </a:prstGeom>
        </p:spPr>
        <p:txBody>
          <a:bodyPr wrap="square" lIns="0" tIns="0" rIns="0" bIns="0" rtlCol="0" anchor="t">
            <a:spAutoFit/>
          </a:bodyPr>
          <a:lstStyle/>
          <a:p>
            <a:pPr algn="ctr"/>
            <a:r>
              <a:rPr lang="en-US" sz="2000">
                <a:solidFill>
                  <a:srgbClr val="2E3A44"/>
                </a:solidFill>
                <a:latin typeface="Nunito"/>
              </a:rPr>
              <a:t>UI/UX Developer</a:t>
            </a:r>
            <a:endParaRPr lang="en-US" sz="2000"/>
          </a:p>
        </p:txBody>
      </p:sp>
      <p:pic>
        <p:nvPicPr>
          <p:cNvPr id="26" name="Picture 25" descr="A person with red hair wearing a black jacket&#10;&#10;AI-generated content may be incorrect.">
            <a:extLst>
              <a:ext uri="{FF2B5EF4-FFF2-40B4-BE49-F238E27FC236}">
                <a16:creationId xmlns:a16="http://schemas.microsoft.com/office/drawing/2014/main" id="{BEE044C9-766A-96BB-D307-7E182C1210C3}"/>
              </a:ext>
            </a:extLst>
          </p:cNvPr>
          <p:cNvPicPr>
            <a:picLocks noChangeAspect="1"/>
          </p:cNvPicPr>
          <p:nvPr/>
        </p:nvPicPr>
        <p:blipFill>
          <a:blip r:embed="rId6"/>
          <a:stretch>
            <a:fillRect/>
          </a:stretch>
        </p:blipFill>
        <p:spPr>
          <a:xfrm>
            <a:off x="14863084" y="5627162"/>
            <a:ext cx="2694213" cy="3469822"/>
          </a:xfrm>
          <a:prstGeom prst="rect">
            <a:avLst/>
          </a:prstGeom>
        </p:spPr>
      </p:pic>
      <p:pic>
        <p:nvPicPr>
          <p:cNvPr id="28" name="Picture 27" descr="A logo with swords and shield&#10;&#10;AI-generated content may be incorrect.">
            <a:extLst>
              <a:ext uri="{FF2B5EF4-FFF2-40B4-BE49-F238E27FC236}">
                <a16:creationId xmlns:a16="http://schemas.microsoft.com/office/drawing/2014/main" id="{5AC348A4-DEFA-6AE4-FA18-65055C888A17}"/>
              </a:ext>
            </a:extLst>
          </p:cNvPr>
          <p:cNvPicPr>
            <a:picLocks noChangeAspect="1"/>
          </p:cNvPicPr>
          <p:nvPr/>
        </p:nvPicPr>
        <p:blipFill>
          <a:blip r:embed="rId7"/>
          <a:srcRect l="12592" r="12884" b="4505"/>
          <a:stretch>
            <a:fillRect/>
          </a:stretch>
        </p:blipFill>
        <p:spPr>
          <a:xfrm>
            <a:off x="11277764" y="-154700"/>
            <a:ext cx="6138930" cy="51776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iagram of a diagram&#10;&#10;AI-generated content may be incorrect.">
            <a:extLst>
              <a:ext uri="{FF2B5EF4-FFF2-40B4-BE49-F238E27FC236}">
                <a16:creationId xmlns:a16="http://schemas.microsoft.com/office/drawing/2014/main" id="{5891740E-FCF7-2FDE-AB72-995D07D28E36}"/>
              </a:ext>
            </a:extLst>
          </p:cNvPr>
          <p:cNvPicPr>
            <a:picLocks noChangeAspect="1"/>
          </p:cNvPicPr>
          <p:nvPr/>
        </p:nvPicPr>
        <p:blipFill>
          <a:blip r:embed="rId2"/>
          <a:srcRect l="3524" t="29" r="370" b="2088"/>
          <a:stretch>
            <a:fillRect/>
          </a:stretch>
        </p:blipFill>
        <p:spPr>
          <a:xfrm>
            <a:off x="604534" y="1004538"/>
            <a:ext cx="2214346" cy="7010670"/>
          </a:xfrm>
          <a:prstGeom prst="rect">
            <a:avLst/>
          </a:prstGeom>
        </p:spPr>
      </p:pic>
      <p:grpSp>
        <p:nvGrpSpPr>
          <p:cNvPr id="2" name="Group 2"/>
          <p:cNvGrpSpPr/>
          <p:nvPr/>
        </p:nvGrpSpPr>
        <p:grpSpPr>
          <a:xfrm>
            <a:off x="12417448" y="7372841"/>
            <a:ext cx="8028675" cy="802867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6" name="Group 6"/>
          <p:cNvGrpSpPr/>
          <p:nvPr/>
        </p:nvGrpSpPr>
        <p:grpSpPr>
          <a:xfrm>
            <a:off x="322039" y="-1115181"/>
            <a:ext cx="2230365" cy="223036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1245422" y="3867254"/>
            <a:ext cx="4572000" cy="1276247"/>
          </a:xfrm>
          <a:prstGeom prst="rect">
            <a:avLst/>
          </a:prstGeom>
        </p:spPr>
        <p:txBody>
          <a:bodyPr wrap="square" lIns="0" tIns="0" rIns="0" bIns="0" rtlCol="0" anchor="t">
            <a:spAutoFit/>
          </a:bodyPr>
          <a:lstStyle/>
          <a:p>
            <a:pPr algn="ctr">
              <a:lnSpc>
                <a:spcPts val="10500"/>
              </a:lnSpc>
            </a:pPr>
            <a:r>
              <a:rPr lang="en-US" sz="7500" b="1">
                <a:solidFill>
                  <a:srgbClr val="2E3A44"/>
                </a:solidFill>
                <a:latin typeface="Nirand Bold"/>
                <a:ea typeface="Nirand Bold"/>
                <a:cs typeface="Nirand Bold"/>
                <a:sym typeface="Nirand Bold"/>
              </a:rPr>
              <a:t>Agenda</a:t>
            </a:r>
          </a:p>
        </p:txBody>
      </p:sp>
      <p:sp>
        <p:nvSpPr>
          <p:cNvPr id="14" name="TextBox 14"/>
          <p:cNvSpPr txBox="1"/>
          <p:nvPr/>
        </p:nvSpPr>
        <p:spPr>
          <a:xfrm>
            <a:off x="2971835" y="1468755"/>
            <a:ext cx="7543800" cy="7155805"/>
          </a:xfrm>
          <a:prstGeom prst="rect">
            <a:avLst/>
          </a:prstGeom>
        </p:spPr>
        <p:txBody>
          <a:bodyPr wrap="square" lIns="0" tIns="0" rIns="0" bIns="0" rtlCol="0" anchor="t">
            <a:spAutoFit/>
          </a:bodyPr>
          <a:lstStyle/>
          <a:p>
            <a:pPr>
              <a:lnSpc>
                <a:spcPts val="5599"/>
              </a:lnSpc>
            </a:pPr>
            <a:r>
              <a:rPr lang="en-US" sz="3999" b="1">
                <a:solidFill>
                  <a:srgbClr val="2E3A44"/>
                </a:solidFill>
                <a:latin typeface="Nunito Bold"/>
                <a:ea typeface="Nunito Bold"/>
                <a:cs typeface="Nunito Bold"/>
                <a:sym typeface="Nunito Bold"/>
              </a:rPr>
              <a:t>Problem Statement</a:t>
            </a:r>
            <a:endParaRPr lang="en-US"/>
          </a:p>
          <a:p>
            <a:pPr>
              <a:lnSpc>
                <a:spcPts val="5599"/>
              </a:lnSpc>
            </a:pPr>
            <a:r>
              <a:rPr lang="en-US" sz="3950" b="1">
                <a:solidFill>
                  <a:srgbClr val="2E3A44"/>
                </a:solidFill>
                <a:latin typeface="Nunito Bold"/>
                <a:ea typeface="Nunito Bold"/>
                <a:cs typeface="Nunito Bold"/>
                <a:sym typeface="Nunito Bold"/>
              </a:rPr>
              <a:t>User Personas</a:t>
            </a:r>
            <a:endParaRPr lang="en-US" sz="3950" b="1">
              <a:solidFill>
                <a:srgbClr val="2E3A44"/>
              </a:solidFill>
              <a:latin typeface="Nunito Bold"/>
              <a:ea typeface="Nunito Bold"/>
              <a:cs typeface="Nunito Bold"/>
            </a:endParaRPr>
          </a:p>
          <a:p>
            <a:pPr>
              <a:lnSpc>
                <a:spcPts val="5599"/>
              </a:lnSpc>
            </a:pPr>
            <a:r>
              <a:rPr lang="en-US" sz="3950" b="1">
                <a:solidFill>
                  <a:srgbClr val="2E3A44"/>
                </a:solidFill>
                <a:latin typeface="Nunito Bold"/>
                <a:ea typeface="Nunito Bold"/>
                <a:cs typeface="Nunito Bold"/>
                <a:sym typeface="Nunito Bold"/>
              </a:rPr>
              <a:t>Project Description</a:t>
            </a:r>
            <a:endParaRPr lang="en-US" sz="3950" b="1">
              <a:solidFill>
                <a:srgbClr val="2E3A44"/>
              </a:solidFill>
              <a:latin typeface="Nunito Bold"/>
              <a:ea typeface="Nunito Bold"/>
              <a:cs typeface="Nunito Bold"/>
            </a:endParaRPr>
          </a:p>
          <a:p>
            <a:pPr>
              <a:lnSpc>
                <a:spcPts val="5599"/>
              </a:lnSpc>
            </a:pPr>
            <a:r>
              <a:rPr lang="en-US" sz="3950" b="1">
                <a:solidFill>
                  <a:srgbClr val="2E3A44"/>
                </a:solidFill>
                <a:latin typeface="Nunito Bold"/>
                <a:ea typeface="Nunito Bold"/>
                <a:cs typeface="Nunito Bold"/>
                <a:sym typeface="Nunito Bold"/>
              </a:rPr>
              <a:t>Project Timeline</a:t>
            </a:r>
            <a:endParaRPr lang="en-US" sz="3950" b="1">
              <a:solidFill>
                <a:srgbClr val="2E3A44"/>
              </a:solidFill>
              <a:latin typeface="Nunito Bold"/>
              <a:ea typeface="Nunito Bold"/>
              <a:cs typeface="Nunito Bold"/>
            </a:endParaRPr>
          </a:p>
          <a:p>
            <a:pPr>
              <a:lnSpc>
                <a:spcPts val="5599"/>
              </a:lnSpc>
            </a:pPr>
            <a:r>
              <a:rPr lang="en-US" sz="3950" b="1">
                <a:solidFill>
                  <a:srgbClr val="2E3A44"/>
                </a:solidFill>
                <a:latin typeface="Nunito Bold"/>
                <a:ea typeface="Nunito Bold"/>
                <a:cs typeface="Nunito Bold"/>
                <a:sym typeface="Nunito Bold"/>
              </a:rPr>
              <a:t>Technologies</a:t>
            </a:r>
            <a:endParaRPr lang="en-US" sz="3950" b="1">
              <a:solidFill>
                <a:srgbClr val="2E3A44"/>
              </a:solidFill>
              <a:latin typeface="Nunito Bold"/>
              <a:ea typeface="Nunito Bold"/>
              <a:cs typeface="Nunito Bold"/>
            </a:endParaRPr>
          </a:p>
          <a:p>
            <a:pPr>
              <a:lnSpc>
                <a:spcPts val="5599"/>
              </a:lnSpc>
            </a:pPr>
            <a:r>
              <a:rPr lang="en-US" sz="3950" b="1">
                <a:solidFill>
                  <a:srgbClr val="2E3A44"/>
                </a:solidFill>
                <a:latin typeface="Nunito Bold"/>
                <a:ea typeface="Nunito Bold"/>
                <a:cs typeface="Nunito Bold"/>
              </a:rPr>
              <a:t>Algorithms</a:t>
            </a:r>
          </a:p>
          <a:p>
            <a:pPr>
              <a:lnSpc>
                <a:spcPts val="5599"/>
              </a:lnSpc>
            </a:pPr>
            <a:r>
              <a:rPr lang="en-US" sz="3950" b="1">
                <a:solidFill>
                  <a:srgbClr val="2E3A44"/>
                </a:solidFill>
                <a:latin typeface="Nunito Bold"/>
                <a:ea typeface="Nunito Bold"/>
                <a:cs typeface="Nunito Bold"/>
                <a:sym typeface="Nunito Bold"/>
              </a:rPr>
              <a:t>Minimum Viable Product</a:t>
            </a:r>
            <a:endParaRPr lang="en-US" sz="3950" b="1">
              <a:solidFill>
                <a:srgbClr val="2E3A44"/>
              </a:solidFill>
              <a:latin typeface="Nunito Bold"/>
              <a:ea typeface="Nunito Bold"/>
              <a:cs typeface="Nunito Bold"/>
            </a:endParaRPr>
          </a:p>
          <a:p>
            <a:pPr>
              <a:lnSpc>
                <a:spcPts val="5599"/>
              </a:lnSpc>
            </a:pPr>
            <a:r>
              <a:rPr lang="en-US" sz="3999" b="1">
                <a:solidFill>
                  <a:srgbClr val="2E3A44"/>
                </a:solidFill>
                <a:latin typeface="Nunito Bold"/>
                <a:ea typeface="Nunito Bold"/>
                <a:cs typeface="Nunito Bold"/>
                <a:sym typeface="Nunito Bold"/>
              </a:rPr>
              <a:t>Working Agreement</a:t>
            </a:r>
            <a:endParaRPr lang="en-US" sz="3999" b="1">
              <a:solidFill>
                <a:srgbClr val="2E3A44"/>
              </a:solidFill>
              <a:latin typeface="Nunito Bold"/>
              <a:ea typeface="Nunito Bold"/>
              <a:cs typeface="Nunito Bold"/>
            </a:endParaRPr>
          </a:p>
          <a:p>
            <a:pPr>
              <a:lnSpc>
                <a:spcPts val="5599"/>
              </a:lnSpc>
            </a:pPr>
            <a:r>
              <a:rPr lang="en-US" sz="3999" b="1">
                <a:solidFill>
                  <a:srgbClr val="2E3A44"/>
                </a:solidFill>
                <a:latin typeface="Nunito Bold"/>
                <a:ea typeface="Nunito Bold"/>
                <a:cs typeface="Nunito Bold"/>
                <a:sym typeface="Nunito Bold"/>
              </a:rPr>
              <a:t>Sprint 0 Retrospective</a:t>
            </a:r>
            <a:endParaRPr lang="en-US" sz="3999" b="1">
              <a:solidFill>
                <a:srgbClr val="2E3A44"/>
              </a:solidFill>
              <a:latin typeface="Nunito Bold"/>
              <a:ea typeface="Nunito Bold"/>
              <a:cs typeface="Nunito Bold"/>
            </a:endParaRPr>
          </a:p>
          <a:p>
            <a:pPr marL="571486" indent="-571486">
              <a:lnSpc>
                <a:spcPts val="5599"/>
              </a:lnSpc>
              <a:buFont typeface="Wingdings" panose="05000000000000000000" pitchFamily="2" charset="2"/>
              <a:buChar char="q"/>
            </a:pPr>
            <a:endParaRPr lang="en-US" sz="3999" b="1">
              <a:solidFill>
                <a:srgbClr val="2E3A44"/>
              </a:solidFill>
              <a:latin typeface="Nunito Bold"/>
              <a:ea typeface="Nunito Bold"/>
              <a:cs typeface="Nunito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0634" y="185036"/>
            <a:ext cx="8954168" cy="870505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57336" y="8399750"/>
            <a:ext cx="3517329" cy="351732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p:cNvGrpSpPr/>
          <p:nvPr/>
        </p:nvGrpSpPr>
        <p:grpSpPr>
          <a:xfrm>
            <a:off x="17212696" y="-503686"/>
            <a:ext cx="1586288" cy="158628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96452" y="4763"/>
            <a:ext cx="9509523" cy="1276247"/>
          </a:xfrm>
          <a:prstGeom prst="rect">
            <a:avLst/>
          </a:prstGeom>
        </p:spPr>
        <p:txBody>
          <a:bodyPr wrap="square" lIns="0" tIns="0" rIns="0" bIns="0" rtlCol="0" anchor="t">
            <a:spAutoFit/>
          </a:bodyPr>
          <a:lstStyle/>
          <a:p>
            <a:pPr>
              <a:lnSpc>
                <a:spcPts val="10500"/>
              </a:lnSpc>
            </a:pPr>
            <a:r>
              <a:rPr lang="en-US" sz="7500" b="1">
                <a:solidFill>
                  <a:srgbClr val="2E3A44"/>
                </a:solidFill>
                <a:latin typeface="Nirand Bold"/>
                <a:ea typeface="Nirand Bold"/>
                <a:cs typeface="Nirand Bold"/>
                <a:sym typeface="Nirand Bold"/>
              </a:rPr>
              <a:t>Problem Statement</a:t>
            </a:r>
            <a:endParaRPr lang="en-US"/>
          </a:p>
        </p:txBody>
      </p:sp>
      <p:sp>
        <p:nvSpPr>
          <p:cNvPr id="14" name="TextBox 13">
            <a:extLst>
              <a:ext uri="{FF2B5EF4-FFF2-40B4-BE49-F238E27FC236}">
                <a16:creationId xmlns:a16="http://schemas.microsoft.com/office/drawing/2014/main" id="{22118CB4-D23F-3755-45B8-B22C8D35A40F}"/>
              </a:ext>
            </a:extLst>
          </p:cNvPr>
          <p:cNvSpPr txBox="1"/>
          <p:nvPr/>
        </p:nvSpPr>
        <p:spPr>
          <a:xfrm>
            <a:off x="638560" y="1906302"/>
            <a:ext cx="8209367" cy="6486391"/>
          </a:xfrm>
          <a:prstGeom prst="rect">
            <a:avLst/>
          </a:prstGeom>
        </p:spPr>
        <p:txBody>
          <a:bodyPr lIns="0" tIns="0" rIns="0" bIns="0" rtlCol="0" anchor="t">
            <a:spAutoFit/>
          </a:bodyPr>
          <a:lstStyle/>
          <a:p>
            <a:pPr marL="457200" indent="-457200">
              <a:lnSpc>
                <a:spcPts val="3640"/>
              </a:lnSpc>
              <a:buFont typeface="Arial"/>
              <a:buChar char="•"/>
            </a:pPr>
            <a:r>
              <a:rPr lang="en-US" sz="3600">
                <a:solidFill>
                  <a:srgbClr val="2E3A44"/>
                </a:solidFill>
                <a:latin typeface="Nunito"/>
                <a:ea typeface="Calibri"/>
                <a:cs typeface="Calibri"/>
              </a:rPr>
              <a:t>Competitive fighting games are typically daunting for newer players since most skills are transferable across the different titles.</a:t>
            </a:r>
          </a:p>
          <a:p>
            <a:pPr marL="457200" indent="-457200">
              <a:lnSpc>
                <a:spcPts val="3640"/>
              </a:lnSpc>
              <a:buFont typeface="Arial"/>
              <a:buChar char="•"/>
            </a:pPr>
            <a:endParaRPr lang="en-US" sz="3600">
              <a:solidFill>
                <a:srgbClr val="2E3A44"/>
              </a:solidFill>
              <a:latin typeface="Nunito"/>
              <a:ea typeface="Calibri"/>
              <a:cs typeface="Calibri"/>
            </a:endParaRPr>
          </a:p>
          <a:p>
            <a:pPr marL="457200" indent="-457200">
              <a:lnSpc>
                <a:spcPts val="3640"/>
              </a:lnSpc>
              <a:buFont typeface="Arial"/>
              <a:buChar char="•"/>
            </a:pPr>
            <a:r>
              <a:rPr lang="en-US" sz="3600">
                <a:solidFill>
                  <a:srgbClr val="2E3A44"/>
                </a:solidFill>
                <a:latin typeface="Nunito"/>
                <a:ea typeface="Calibri"/>
                <a:cs typeface="Calibri"/>
              </a:rPr>
              <a:t>At the same time, more experienced players lack a consistent opponent to learn from and advance their skills.</a:t>
            </a:r>
          </a:p>
          <a:p>
            <a:pPr marL="457200" indent="-457200">
              <a:lnSpc>
                <a:spcPts val="3640"/>
              </a:lnSpc>
              <a:buFont typeface="Arial"/>
              <a:buChar char="•"/>
            </a:pPr>
            <a:endParaRPr lang="en-US" sz="3600">
              <a:solidFill>
                <a:srgbClr val="2E3A44"/>
              </a:solidFill>
              <a:latin typeface="Nunito"/>
              <a:ea typeface="Calibri"/>
              <a:cs typeface="Calibri"/>
            </a:endParaRPr>
          </a:p>
          <a:p>
            <a:pPr marL="457200" indent="-457200">
              <a:lnSpc>
                <a:spcPts val="3640"/>
              </a:lnSpc>
              <a:buFont typeface="Arial"/>
              <a:buChar char="•"/>
            </a:pPr>
            <a:r>
              <a:rPr lang="en-US" sz="3600">
                <a:solidFill>
                  <a:srgbClr val="2E3A44"/>
                </a:solidFill>
                <a:latin typeface="Nunito"/>
                <a:ea typeface="Calibri"/>
                <a:cs typeface="Calibri"/>
              </a:rPr>
              <a:t>How can we create a compelling game that scales to our player's skill level and creates enjoyment for all users while encouraging high replay value? </a:t>
            </a:r>
          </a:p>
        </p:txBody>
      </p:sp>
      <p:pic>
        <p:nvPicPr>
          <p:cNvPr id="16" name="Picture 15" descr="A video game screen with a couple of men fighting&#10;&#10;AI-generated content may be incorrect.">
            <a:extLst>
              <a:ext uri="{FF2B5EF4-FFF2-40B4-BE49-F238E27FC236}">
                <a16:creationId xmlns:a16="http://schemas.microsoft.com/office/drawing/2014/main" id="{187ECF7C-E0A8-E3DB-7D4D-9BD9F51C19B7}"/>
              </a:ext>
            </a:extLst>
          </p:cNvPr>
          <p:cNvPicPr>
            <a:picLocks noChangeAspect="1"/>
          </p:cNvPicPr>
          <p:nvPr/>
        </p:nvPicPr>
        <p:blipFill>
          <a:blip r:embed="rId2"/>
          <a:stretch>
            <a:fillRect/>
          </a:stretch>
        </p:blipFill>
        <p:spPr>
          <a:xfrm>
            <a:off x="9435341" y="357187"/>
            <a:ext cx="8347006" cy="8343900"/>
          </a:xfrm>
          <a:prstGeom prst="ellipse">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05D1A-5A50-F40A-8753-057742D8A5F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94CB49D-323D-22F7-92E6-0E107BBC50B7}"/>
              </a:ext>
            </a:extLst>
          </p:cNvPr>
          <p:cNvGrpSpPr/>
          <p:nvPr/>
        </p:nvGrpSpPr>
        <p:grpSpPr>
          <a:xfrm>
            <a:off x="15245196" y="-1345627"/>
            <a:ext cx="3517329" cy="3517329"/>
            <a:chOff x="0" y="0"/>
            <a:chExt cx="812800" cy="812800"/>
          </a:xfrm>
        </p:grpSpPr>
        <p:sp>
          <p:nvSpPr>
            <p:cNvPr id="3" name="Freeform 3">
              <a:extLst>
                <a:ext uri="{FF2B5EF4-FFF2-40B4-BE49-F238E27FC236}">
                  <a16:creationId xmlns:a16="http://schemas.microsoft.com/office/drawing/2014/main" id="{1ECE1D8E-3AF0-EED6-0552-1CD29218CE1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4" name="TextBox 4">
              <a:extLst>
                <a:ext uri="{FF2B5EF4-FFF2-40B4-BE49-F238E27FC236}">
                  <a16:creationId xmlns:a16="http://schemas.microsoft.com/office/drawing/2014/main" id="{3A5D7FB7-4F9C-7476-A32A-026DDF64FA2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D0143A1A-E3EA-5EA7-61BD-198B35616C94}"/>
              </a:ext>
            </a:extLst>
          </p:cNvPr>
          <p:cNvGrpSpPr/>
          <p:nvPr/>
        </p:nvGrpSpPr>
        <p:grpSpPr>
          <a:xfrm>
            <a:off x="-4437604" y="3967038"/>
            <a:ext cx="8028675" cy="8028675"/>
            <a:chOff x="0" y="0"/>
            <a:chExt cx="812800" cy="812800"/>
          </a:xfrm>
        </p:grpSpPr>
        <p:sp>
          <p:nvSpPr>
            <p:cNvPr id="6" name="Freeform 6">
              <a:extLst>
                <a:ext uri="{FF2B5EF4-FFF2-40B4-BE49-F238E27FC236}">
                  <a16:creationId xmlns:a16="http://schemas.microsoft.com/office/drawing/2014/main" id="{858766FC-4AB4-FB61-03D2-E58B8752791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7" name="TextBox 7">
              <a:extLst>
                <a:ext uri="{FF2B5EF4-FFF2-40B4-BE49-F238E27FC236}">
                  <a16:creationId xmlns:a16="http://schemas.microsoft.com/office/drawing/2014/main" id="{E061E547-5031-F3E6-3E68-50B1E24AC86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BDAC6002-8334-5F93-55CC-D785BDEAF55A}"/>
              </a:ext>
            </a:extLst>
          </p:cNvPr>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a:extLst>
              <a:ext uri="{FF2B5EF4-FFF2-40B4-BE49-F238E27FC236}">
                <a16:creationId xmlns:a16="http://schemas.microsoft.com/office/drawing/2014/main" id="{4776F0D1-36A5-7292-4A73-DEEA7D4A3F65}"/>
              </a:ext>
            </a:extLst>
          </p:cNvPr>
          <p:cNvGrpSpPr/>
          <p:nvPr/>
        </p:nvGrpSpPr>
        <p:grpSpPr>
          <a:xfrm>
            <a:off x="17259300" y="3262131"/>
            <a:ext cx="1586288" cy="1586288"/>
            <a:chOff x="0" y="0"/>
            <a:chExt cx="812800" cy="812800"/>
          </a:xfrm>
        </p:grpSpPr>
        <p:sp>
          <p:nvSpPr>
            <p:cNvPr id="10" name="Freeform 10">
              <a:extLst>
                <a:ext uri="{FF2B5EF4-FFF2-40B4-BE49-F238E27FC236}">
                  <a16:creationId xmlns:a16="http://schemas.microsoft.com/office/drawing/2014/main" id="{3EB8C899-FD04-E861-1CFC-EFFB55578C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a:extLst>
                <a:ext uri="{FF2B5EF4-FFF2-40B4-BE49-F238E27FC236}">
                  <a16:creationId xmlns:a16="http://schemas.microsoft.com/office/drawing/2014/main" id="{752EB665-6796-EB1F-4EDA-E75DD622C3B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8">
            <a:extLst>
              <a:ext uri="{FF2B5EF4-FFF2-40B4-BE49-F238E27FC236}">
                <a16:creationId xmlns:a16="http://schemas.microsoft.com/office/drawing/2014/main" id="{DA53B6FE-D798-A61E-F74A-519CAB9BF1FF}"/>
              </a:ext>
            </a:extLst>
          </p:cNvPr>
          <p:cNvSpPr txBox="1"/>
          <p:nvPr/>
        </p:nvSpPr>
        <p:spPr>
          <a:xfrm>
            <a:off x="266430" y="184436"/>
            <a:ext cx="14821170" cy="1220719"/>
          </a:xfrm>
          <a:prstGeom prst="rect">
            <a:avLst/>
          </a:prstGeom>
        </p:spPr>
        <p:txBody>
          <a:bodyPr wrap="square" lIns="0" tIns="0" rIns="0" bIns="0" rtlCol="0" anchor="t">
            <a:spAutoFit/>
          </a:bodyPr>
          <a:lstStyle/>
          <a:p>
            <a:pPr>
              <a:lnSpc>
                <a:spcPts val="10500"/>
              </a:lnSpc>
            </a:pPr>
            <a:r>
              <a:rPr lang="en-US" sz="6000" b="1">
                <a:solidFill>
                  <a:srgbClr val="2E3A44"/>
                </a:solidFill>
                <a:latin typeface="Nirand Bold"/>
                <a:cs typeface="Nirand Bold"/>
                <a:sym typeface="Nirand Bold"/>
              </a:rPr>
              <a:t>User Personas: The Competitive Gamer</a:t>
            </a:r>
            <a:endParaRPr lang="en-US" sz="1200"/>
          </a:p>
        </p:txBody>
      </p:sp>
      <p:pic>
        <p:nvPicPr>
          <p:cNvPr id="1026" name="Picture 2" descr="young  playing game online at home. Gamer  controlling joystick for video game. Teenage girls leisure game in neon light room at home.">
            <a:extLst>
              <a:ext uri="{FF2B5EF4-FFF2-40B4-BE49-F238E27FC236}">
                <a16:creationId xmlns:a16="http://schemas.microsoft.com/office/drawing/2014/main" id="{4E72B9B5-A7A5-ABD1-16CB-CFA9D58D4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0" y="2263480"/>
            <a:ext cx="7132320" cy="475725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04553BC-665A-B119-579B-9FDC056B0789}"/>
              </a:ext>
            </a:extLst>
          </p:cNvPr>
          <p:cNvSpPr txBox="1"/>
          <p:nvPr/>
        </p:nvSpPr>
        <p:spPr>
          <a:xfrm>
            <a:off x="374890" y="1841953"/>
            <a:ext cx="9763396" cy="6494085"/>
          </a:xfrm>
          <a:prstGeom prst="rect">
            <a:avLst/>
          </a:prstGeom>
          <a:noFill/>
        </p:spPr>
        <p:txBody>
          <a:bodyPr wrap="square" rtlCol="0">
            <a:spAutoFit/>
          </a:bodyPr>
          <a:lstStyle/>
          <a:p>
            <a:r>
              <a:rPr lang="en-US" sz="2000" b="1"/>
              <a:t>Name: </a:t>
            </a:r>
            <a:r>
              <a:rPr lang="en-US" sz="2000"/>
              <a:t>Anna Grace</a:t>
            </a:r>
          </a:p>
          <a:p>
            <a:r>
              <a:rPr lang="en-US" sz="2000" b="1"/>
              <a:t>Age: </a:t>
            </a:r>
            <a:r>
              <a:rPr lang="en-US" sz="2000"/>
              <a:t>28 </a:t>
            </a:r>
          </a:p>
          <a:p>
            <a:r>
              <a:rPr lang="en-US" sz="2000" b="1"/>
              <a:t>Gender: </a:t>
            </a:r>
            <a:r>
              <a:rPr lang="en-US" sz="2000"/>
              <a:t>Female</a:t>
            </a:r>
          </a:p>
          <a:p>
            <a:r>
              <a:rPr lang="en-US" sz="2000" b="1"/>
              <a:t>Occupation: </a:t>
            </a:r>
            <a:r>
              <a:rPr lang="en-US" sz="2000"/>
              <a:t>Game Developer &amp; Twitch Streamer</a:t>
            </a:r>
          </a:p>
          <a:p>
            <a:r>
              <a:rPr lang="en-US" sz="2000"/>
              <a:t>Anna is a season game developer with a solid fan base, that enjoys playing games in her free time, specifically fighting, first-person shooters (FPS), and racing games. She’s often searching for new and exciting games that have varying difficult levels and unique features that keeps players engaged. </a:t>
            </a:r>
          </a:p>
          <a:p>
            <a:endParaRPr lang="en-US" sz="2000"/>
          </a:p>
          <a:p>
            <a:r>
              <a:rPr lang="en-US" sz="2000" b="1"/>
              <a:t>Challenges:</a:t>
            </a:r>
          </a:p>
          <a:p>
            <a:pPr marL="285750" indent="-285750">
              <a:buFont typeface="Arial" panose="020B0604020202020204" pitchFamily="34" charset="0"/>
              <a:buChar char="•"/>
            </a:pPr>
            <a:r>
              <a:rPr lang="en-US" sz="2000"/>
              <a:t>Tired of playing the same popular titles, with reoccurring characters and stories </a:t>
            </a:r>
          </a:p>
          <a:p>
            <a:pPr marL="285750" indent="-285750">
              <a:buFont typeface="Arial" panose="020B0604020202020204" pitchFamily="34" charset="0"/>
              <a:buChar char="•"/>
            </a:pPr>
            <a:r>
              <a:rPr lang="en-US" sz="2000"/>
              <a:t>Wants to find new games developed by small teams to stream for her community</a:t>
            </a:r>
          </a:p>
          <a:p>
            <a:endParaRPr lang="en-US" sz="2000"/>
          </a:p>
          <a:p>
            <a:r>
              <a:rPr lang="en-US" sz="2000" b="1"/>
              <a:t>Goals:</a:t>
            </a:r>
          </a:p>
          <a:p>
            <a:pPr marL="285750" indent="-285750">
              <a:buFont typeface="Arial" panose="020B0604020202020204" pitchFamily="34" charset="0"/>
              <a:buChar char="•"/>
            </a:pPr>
            <a:r>
              <a:rPr lang="en-US" sz="2000"/>
              <a:t>She enjoys playing games and learning different mechanics</a:t>
            </a:r>
          </a:p>
          <a:p>
            <a:pPr marL="285750" indent="-285750">
              <a:buFont typeface="Arial" panose="020B0604020202020204" pitchFamily="34" charset="0"/>
              <a:buChar char="•"/>
            </a:pPr>
            <a:r>
              <a:rPr lang="en-US" sz="2000"/>
              <a:t>Wants to explore new games with AI elements</a:t>
            </a:r>
          </a:p>
          <a:p>
            <a:pPr marL="285750" indent="-285750">
              <a:buFont typeface="Arial" panose="020B0604020202020204" pitchFamily="34" charset="0"/>
              <a:buChar char="•"/>
            </a:pPr>
            <a:r>
              <a:rPr lang="en-US" sz="2000"/>
              <a:t>Seeks a game that can be replayed several times</a:t>
            </a:r>
          </a:p>
          <a:p>
            <a:endParaRPr lang="en-US"/>
          </a:p>
          <a:p>
            <a:r>
              <a:rPr lang="en-US" sz="2000" b="1"/>
              <a:t>Quote:</a:t>
            </a:r>
          </a:p>
          <a:p>
            <a:pPr algn="ctr"/>
            <a:r>
              <a:rPr lang="en-US" b="1"/>
              <a:t>“ I just want to entertain my community and learn new skills; I love a good challenge!”</a:t>
            </a:r>
          </a:p>
          <a:p>
            <a:endParaRPr lang="en-US"/>
          </a:p>
        </p:txBody>
      </p:sp>
    </p:spTree>
    <p:extLst>
      <p:ext uri="{BB962C8B-B14F-4D97-AF65-F5344CB8AC3E}">
        <p14:creationId xmlns:p14="http://schemas.microsoft.com/office/powerpoint/2010/main" val="2274133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F11B0-51B1-3385-7B9A-DB55B8B920D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ABE0109-F030-C433-41A0-E1DBF3C9C3BB}"/>
              </a:ext>
            </a:extLst>
          </p:cNvPr>
          <p:cNvGrpSpPr/>
          <p:nvPr/>
        </p:nvGrpSpPr>
        <p:grpSpPr>
          <a:xfrm>
            <a:off x="15245196" y="-1345627"/>
            <a:ext cx="3517329" cy="3517329"/>
            <a:chOff x="0" y="0"/>
            <a:chExt cx="812800" cy="812800"/>
          </a:xfrm>
        </p:grpSpPr>
        <p:sp>
          <p:nvSpPr>
            <p:cNvPr id="3" name="Freeform 3">
              <a:extLst>
                <a:ext uri="{FF2B5EF4-FFF2-40B4-BE49-F238E27FC236}">
                  <a16:creationId xmlns:a16="http://schemas.microsoft.com/office/drawing/2014/main" id="{F43E80DB-F600-03D0-3B7F-8E770E6158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4" name="TextBox 4">
              <a:extLst>
                <a:ext uri="{FF2B5EF4-FFF2-40B4-BE49-F238E27FC236}">
                  <a16:creationId xmlns:a16="http://schemas.microsoft.com/office/drawing/2014/main" id="{130B6767-AE7E-EAA0-054D-703AA0E556D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BC978C32-A305-82EA-5A5F-DA14976463EB}"/>
              </a:ext>
            </a:extLst>
          </p:cNvPr>
          <p:cNvGrpSpPr/>
          <p:nvPr/>
        </p:nvGrpSpPr>
        <p:grpSpPr>
          <a:xfrm>
            <a:off x="-4437604" y="3967038"/>
            <a:ext cx="8028675" cy="8028675"/>
            <a:chOff x="0" y="0"/>
            <a:chExt cx="812800" cy="812800"/>
          </a:xfrm>
        </p:grpSpPr>
        <p:sp>
          <p:nvSpPr>
            <p:cNvPr id="6" name="Freeform 6">
              <a:extLst>
                <a:ext uri="{FF2B5EF4-FFF2-40B4-BE49-F238E27FC236}">
                  <a16:creationId xmlns:a16="http://schemas.microsoft.com/office/drawing/2014/main" id="{39821939-6B92-6B2D-F1ED-FB17D26A2D4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7" name="TextBox 7">
              <a:extLst>
                <a:ext uri="{FF2B5EF4-FFF2-40B4-BE49-F238E27FC236}">
                  <a16:creationId xmlns:a16="http://schemas.microsoft.com/office/drawing/2014/main" id="{6C4EC1EE-1155-A5F0-A2F0-044E5ED861A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D1E0DB7B-52FD-0324-C076-23A2258523D0}"/>
              </a:ext>
            </a:extLst>
          </p:cNvPr>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a:extLst>
              <a:ext uri="{FF2B5EF4-FFF2-40B4-BE49-F238E27FC236}">
                <a16:creationId xmlns:a16="http://schemas.microsoft.com/office/drawing/2014/main" id="{27A64622-120D-9095-74D1-BD81BCF6BA2D}"/>
              </a:ext>
            </a:extLst>
          </p:cNvPr>
          <p:cNvGrpSpPr/>
          <p:nvPr/>
        </p:nvGrpSpPr>
        <p:grpSpPr>
          <a:xfrm>
            <a:off x="17259300" y="3262131"/>
            <a:ext cx="1586288" cy="1586288"/>
            <a:chOff x="0" y="0"/>
            <a:chExt cx="812800" cy="812800"/>
          </a:xfrm>
        </p:grpSpPr>
        <p:sp>
          <p:nvSpPr>
            <p:cNvPr id="10" name="Freeform 10">
              <a:extLst>
                <a:ext uri="{FF2B5EF4-FFF2-40B4-BE49-F238E27FC236}">
                  <a16:creationId xmlns:a16="http://schemas.microsoft.com/office/drawing/2014/main" id="{B5B22FFA-4EA1-32FF-F33D-514031915A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a:extLst>
                <a:ext uri="{FF2B5EF4-FFF2-40B4-BE49-F238E27FC236}">
                  <a16:creationId xmlns:a16="http://schemas.microsoft.com/office/drawing/2014/main" id="{3B13DA58-D448-6AC8-C4F5-B4949AC32CE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8">
            <a:extLst>
              <a:ext uri="{FF2B5EF4-FFF2-40B4-BE49-F238E27FC236}">
                <a16:creationId xmlns:a16="http://schemas.microsoft.com/office/drawing/2014/main" id="{507DE265-3B2C-57D2-4FB9-DC2978F33EAA}"/>
              </a:ext>
            </a:extLst>
          </p:cNvPr>
          <p:cNvSpPr txBox="1"/>
          <p:nvPr/>
        </p:nvSpPr>
        <p:spPr>
          <a:xfrm>
            <a:off x="266430" y="184436"/>
            <a:ext cx="15964170" cy="1241750"/>
          </a:xfrm>
          <a:prstGeom prst="rect">
            <a:avLst/>
          </a:prstGeom>
        </p:spPr>
        <p:txBody>
          <a:bodyPr wrap="square" lIns="0" tIns="0" rIns="0" bIns="0" rtlCol="0" anchor="t">
            <a:spAutoFit/>
          </a:bodyPr>
          <a:lstStyle/>
          <a:p>
            <a:pPr>
              <a:lnSpc>
                <a:spcPts val="10500"/>
              </a:lnSpc>
            </a:pPr>
            <a:r>
              <a:rPr lang="en-US" sz="6600" b="1">
                <a:solidFill>
                  <a:srgbClr val="2E3A44"/>
                </a:solidFill>
                <a:latin typeface="Nirand Bold"/>
                <a:cs typeface="Nirand Bold"/>
                <a:sym typeface="Nirand Bold"/>
              </a:rPr>
              <a:t>User Personas: The Button Smasher</a:t>
            </a:r>
            <a:endParaRPr lang="en-US" sz="1400"/>
          </a:p>
        </p:txBody>
      </p:sp>
      <p:sp>
        <p:nvSpPr>
          <p:cNvPr id="15" name="TextBox 14">
            <a:extLst>
              <a:ext uri="{FF2B5EF4-FFF2-40B4-BE49-F238E27FC236}">
                <a16:creationId xmlns:a16="http://schemas.microsoft.com/office/drawing/2014/main" id="{3A337FDC-4F45-586A-7EF5-7C5429A76B52}"/>
              </a:ext>
            </a:extLst>
          </p:cNvPr>
          <p:cNvSpPr txBox="1"/>
          <p:nvPr/>
        </p:nvSpPr>
        <p:spPr>
          <a:xfrm>
            <a:off x="295004" y="2354173"/>
            <a:ext cx="9763396" cy="6832640"/>
          </a:xfrm>
          <a:prstGeom prst="rect">
            <a:avLst/>
          </a:prstGeom>
          <a:noFill/>
        </p:spPr>
        <p:txBody>
          <a:bodyPr wrap="square" rtlCol="0">
            <a:spAutoFit/>
          </a:bodyPr>
          <a:lstStyle/>
          <a:p>
            <a:r>
              <a:rPr lang="en-US" sz="2000" b="1"/>
              <a:t>Name: </a:t>
            </a:r>
            <a:r>
              <a:rPr lang="en-US" sz="2000"/>
              <a:t>Jordan Carter</a:t>
            </a:r>
          </a:p>
          <a:p>
            <a:r>
              <a:rPr lang="en-US" sz="2000" b="1"/>
              <a:t>Age: </a:t>
            </a:r>
            <a:r>
              <a:rPr lang="en-US" sz="2000"/>
              <a:t>19</a:t>
            </a:r>
          </a:p>
          <a:p>
            <a:r>
              <a:rPr lang="en-US" sz="2000" b="1"/>
              <a:t>Gender: </a:t>
            </a:r>
            <a:r>
              <a:rPr lang="en-US" sz="2000"/>
              <a:t>Male</a:t>
            </a:r>
          </a:p>
          <a:p>
            <a:r>
              <a:rPr lang="en-US" sz="2000" b="1"/>
              <a:t>Occupation: </a:t>
            </a:r>
            <a:r>
              <a:rPr lang="en-US" sz="2000"/>
              <a:t>Undergraduate Student and Student Athlete</a:t>
            </a:r>
            <a:endParaRPr lang="en-US" sz="2000" b="1"/>
          </a:p>
          <a:p>
            <a:endParaRPr lang="en-US" sz="2000" b="1"/>
          </a:p>
          <a:p>
            <a:r>
              <a:rPr lang="en-US" sz="2000"/>
              <a:t>Jordan is a busy student athlete studying animation, that loves to play games on his free time on the weekends or while hanging out with friends. He loves playing games with lots of action, unique characters, and prefers to not memorize combos but just plays for fun, not to win. </a:t>
            </a:r>
          </a:p>
          <a:p>
            <a:endParaRPr lang="en-US" sz="2000"/>
          </a:p>
          <a:p>
            <a:r>
              <a:rPr lang="en-US" sz="2000" b="1"/>
              <a:t>Challenges:</a:t>
            </a:r>
          </a:p>
          <a:p>
            <a:pPr marL="285750" indent="-285750">
              <a:buFont typeface="Arial" panose="020B0604020202020204" pitchFamily="34" charset="0"/>
              <a:buChar char="•"/>
            </a:pPr>
            <a:r>
              <a:rPr lang="en-US" sz="2000"/>
              <a:t>Complex inputs and combinations makes gameplay frustrating</a:t>
            </a:r>
          </a:p>
          <a:p>
            <a:pPr marL="285750" indent="-285750">
              <a:buFont typeface="Arial" panose="020B0604020202020204" pitchFamily="34" charset="0"/>
              <a:buChar char="•"/>
            </a:pPr>
            <a:r>
              <a:rPr lang="en-US" sz="2000"/>
              <a:t>Long or vague tutorials</a:t>
            </a:r>
          </a:p>
          <a:p>
            <a:endParaRPr lang="en-US" sz="2000" b="1"/>
          </a:p>
          <a:p>
            <a:r>
              <a:rPr lang="en-US" sz="2000" b="1"/>
              <a:t>Goals:</a:t>
            </a:r>
          </a:p>
          <a:p>
            <a:pPr marL="285750" indent="-285750">
              <a:buFont typeface="Arial" panose="020B0604020202020204" pitchFamily="34" charset="0"/>
              <a:buChar char="•"/>
            </a:pPr>
            <a:r>
              <a:rPr lang="en-US" sz="2000"/>
              <a:t>Have fun solo or with friends</a:t>
            </a:r>
          </a:p>
          <a:p>
            <a:pPr marL="285750" indent="-285750">
              <a:buFont typeface="Arial" panose="020B0604020202020204" pitchFamily="34" charset="0"/>
              <a:buChar char="•"/>
            </a:pPr>
            <a:r>
              <a:rPr lang="en-US" sz="2000"/>
              <a:t>Win occasionally, or access to varying difficulties</a:t>
            </a:r>
          </a:p>
          <a:p>
            <a:pPr marL="285750" indent="-285750">
              <a:buFont typeface="Arial" panose="020B0604020202020204" pitchFamily="34" charset="0"/>
              <a:buChar char="•"/>
            </a:pPr>
            <a:endParaRPr lang="en-US" sz="2000"/>
          </a:p>
          <a:p>
            <a:r>
              <a:rPr lang="en-US" sz="2000" b="1"/>
              <a:t>Quote:</a:t>
            </a:r>
          </a:p>
          <a:p>
            <a:pPr algn="ctr"/>
            <a:r>
              <a:rPr lang="en-US" sz="2000" b="1"/>
              <a:t>“ I skip tutorials, I just want to have mindless fun!”</a:t>
            </a:r>
          </a:p>
          <a:p>
            <a:endParaRPr lang="en-US" sz="2000"/>
          </a:p>
          <a:p>
            <a:endParaRPr lang="en-US"/>
          </a:p>
        </p:txBody>
      </p:sp>
      <p:pic>
        <p:nvPicPr>
          <p:cNvPr id="2050" name="Picture 2" descr="Young adult winning online video games tournament on pc, streaming action gameplay with multiple players on internet. Male gamer playing shooting competition and feeling happy about win.">
            <a:extLst>
              <a:ext uri="{FF2B5EF4-FFF2-40B4-BE49-F238E27FC236}">
                <a16:creationId xmlns:a16="http://schemas.microsoft.com/office/drawing/2014/main" id="{3C0531D9-E40C-107C-7B06-D2638D2F6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5313" y="2823050"/>
            <a:ext cx="6862702" cy="457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777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09BFF-AB49-12DE-5405-326ACA15C91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4FD8CBF-4428-5C9E-5263-1FAFA9FF5374}"/>
              </a:ext>
            </a:extLst>
          </p:cNvPr>
          <p:cNvGrpSpPr/>
          <p:nvPr/>
        </p:nvGrpSpPr>
        <p:grpSpPr>
          <a:xfrm>
            <a:off x="15245196" y="-1345627"/>
            <a:ext cx="3517329" cy="3517329"/>
            <a:chOff x="0" y="0"/>
            <a:chExt cx="812800" cy="812800"/>
          </a:xfrm>
        </p:grpSpPr>
        <p:sp>
          <p:nvSpPr>
            <p:cNvPr id="3" name="Freeform 3">
              <a:extLst>
                <a:ext uri="{FF2B5EF4-FFF2-40B4-BE49-F238E27FC236}">
                  <a16:creationId xmlns:a16="http://schemas.microsoft.com/office/drawing/2014/main" id="{0C27F73D-C36B-6EE8-957C-52118B48860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4" name="TextBox 4">
              <a:extLst>
                <a:ext uri="{FF2B5EF4-FFF2-40B4-BE49-F238E27FC236}">
                  <a16:creationId xmlns:a16="http://schemas.microsoft.com/office/drawing/2014/main" id="{48AE9BB3-C6B4-9FDE-8457-84EC7DD9A29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14FDC122-6107-01F4-0512-142A4D4A7434}"/>
              </a:ext>
            </a:extLst>
          </p:cNvPr>
          <p:cNvGrpSpPr/>
          <p:nvPr/>
        </p:nvGrpSpPr>
        <p:grpSpPr>
          <a:xfrm>
            <a:off x="-4437604" y="3967038"/>
            <a:ext cx="8028675" cy="8028675"/>
            <a:chOff x="0" y="0"/>
            <a:chExt cx="812800" cy="812800"/>
          </a:xfrm>
        </p:grpSpPr>
        <p:sp>
          <p:nvSpPr>
            <p:cNvPr id="6" name="Freeform 6">
              <a:extLst>
                <a:ext uri="{FF2B5EF4-FFF2-40B4-BE49-F238E27FC236}">
                  <a16:creationId xmlns:a16="http://schemas.microsoft.com/office/drawing/2014/main" id="{8D75D60D-3BC6-118F-E0AC-303A14510CC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7" name="TextBox 7">
              <a:extLst>
                <a:ext uri="{FF2B5EF4-FFF2-40B4-BE49-F238E27FC236}">
                  <a16:creationId xmlns:a16="http://schemas.microsoft.com/office/drawing/2014/main" id="{9A8A23E5-73A4-B89D-910E-F2D3FCEBFCE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C2DA5728-64AE-7781-FE9E-7D7E8FD4269E}"/>
              </a:ext>
            </a:extLst>
          </p:cNvPr>
          <p:cNvSpPr/>
          <p:nvPr/>
        </p:nvSpPr>
        <p:spPr>
          <a:xfrm>
            <a:off x="1028700" y="91821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a:extLst>
              <a:ext uri="{FF2B5EF4-FFF2-40B4-BE49-F238E27FC236}">
                <a16:creationId xmlns:a16="http://schemas.microsoft.com/office/drawing/2014/main" id="{0F1CA2E3-8E70-6D0C-D31A-0D4ABD927527}"/>
              </a:ext>
            </a:extLst>
          </p:cNvPr>
          <p:cNvGrpSpPr/>
          <p:nvPr/>
        </p:nvGrpSpPr>
        <p:grpSpPr>
          <a:xfrm>
            <a:off x="17259300" y="3262131"/>
            <a:ext cx="1586288" cy="1586288"/>
            <a:chOff x="0" y="0"/>
            <a:chExt cx="812800" cy="812800"/>
          </a:xfrm>
        </p:grpSpPr>
        <p:sp>
          <p:nvSpPr>
            <p:cNvPr id="10" name="Freeform 10">
              <a:extLst>
                <a:ext uri="{FF2B5EF4-FFF2-40B4-BE49-F238E27FC236}">
                  <a16:creationId xmlns:a16="http://schemas.microsoft.com/office/drawing/2014/main" id="{47C1A4C8-9599-9C48-4496-9BC5C21A8D6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a:extLst>
                <a:ext uri="{FF2B5EF4-FFF2-40B4-BE49-F238E27FC236}">
                  <a16:creationId xmlns:a16="http://schemas.microsoft.com/office/drawing/2014/main" id="{57A3C499-FE66-F2BF-FFC6-B22002036D1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8">
            <a:extLst>
              <a:ext uri="{FF2B5EF4-FFF2-40B4-BE49-F238E27FC236}">
                <a16:creationId xmlns:a16="http://schemas.microsoft.com/office/drawing/2014/main" id="{62A67D40-D6C1-D9CA-359A-E91163EB3DDA}"/>
              </a:ext>
            </a:extLst>
          </p:cNvPr>
          <p:cNvSpPr txBox="1"/>
          <p:nvPr/>
        </p:nvSpPr>
        <p:spPr>
          <a:xfrm>
            <a:off x="266430" y="184436"/>
            <a:ext cx="14821170" cy="1220719"/>
          </a:xfrm>
          <a:prstGeom prst="rect">
            <a:avLst/>
          </a:prstGeom>
        </p:spPr>
        <p:txBody>
          <a:bodyPr wrap="square" lIns="0" tIns="0" rIns="0" bIns="0" rtlCol="0" anchor="t">
            <a:spAutoFit/>
          </a:bodyPr>
          <a:lstStyle/>
          <a:p>
            <a:pPr>
              <a:lnSpc>
                <a:spcPts val="10500"/>
              </a:lnSpc>
            </a:pPr>
            <a:r>
              <a:rPr lang="en-US" sz="6000" b="1">
                <a:solidFill>
                  <a:srgbClr val="2E3A44"/>
                </a:solidFill>
                <a:latin typeface="Nirand Bold"/>
                <a:cs typeface="Nirand Bold"/>
                <a:sym typeface="Nirand Bold"/>
              </a:rPr>
              <a:t>User Personas: The Lore Explorer</a:t>
            </a:r>
            <a:endParaRPr lang="en-US" sz="1200"/>
          </a:p>
        </p:txBody>
      </p:sp>
      <p:sp>
        <p:nvSpPr>
          <p:cNvPr id="15" name="TextBox 14">
            <a:extLst>
              <a:ext uri="{FF2B5EF4-FFF2-40B4-BE49-F238E27FC236}">
                <a16:creationId xmlns:a16="http://schemas.microsoft.com/office/drawing/2014/main" id="{1BD504FD-24AE-86FA-6E36-09A287B2D0CD}"/>
              </a:ext>
            </a:extLst>
          </p:cNvPr>
          <p:cNvSpPr txBox="1"/>
          <p:nvPr/>
        </p:nvSpPr>
        <p:spPr>
          <a:xfrm>
            <a:off x="419155" y="2019568"/>
            <a:ext cx="9763396" cy="6247864"/>
          </a:xfrm>
          <a:prstGeom prst="rect">
            <a:avLst/>
          </a:prstGeom>
          <a:noFill/>
        </p:spPr>
        <p:txBody>
          <a:bodyPr wrap="square" rtlCol="0">
            <a:spAutoFit/>
          </a:bodyPr>
          <a:lstStyle/>
          <a:p>
            <a:r>
              <a:rPr lang="en-US" sz="2000" b="1"/>
              <a:t>Name: </a:t>
            </a:r>
            <a:r>
              <a:rPr lang="en-US" sz="2000"/>
              <a:t>Dylan Taylor</a:t>
            </a:r>
          </a:p>
          <a:p>
            <a:r>
              <a:rPr lang="en-US" sz="2000" b="1"/>
              <a:t>Age: </a:t>
            </a:r>
            <a:r>
              <a:rPr lang="en-US" sz="2000"/>
              <a:t>12</a:t>
            </a:r>
          </a:p>
          <a:p>
            <a:r>
              <a:rPr lang="en-US" sz="2000" b="1"/>
              <a:t>Gender: </a:t>
            </a:r>
            <a:r>
              <a:rPr lang="en-US" sz="2000"/>
              <a:t>Male</a:t>
            </a:r>
          </a:p>
          <a:p>
            <a:r>
              <a:rPr lang="en-US" sz="2000" b="1"/>
              <a:t>Occupation: </a:t>
            </a:r>
            <a:r>
              <a:rPr lang="en-US" sz="2000"/>
              <a:t>Middle School Student</a:t>
            </a:r>
          </a:p>
          <a:p>
            <a:endParaRPr lang="en-US" sz="2000"/>
          </a:p>
          <a:p>
            <a:r>
              <a:rPr lang="en-US" sz="2000"/>
              <a:t>Dylan enjoys playing games after school with friends, family, or by himself, and specifically enjoys games that are action-packed. He seeks out games that provide a good challenge, has lots of enemies, and visual stimulation. He aspires to be a game developer and enjoys learning how to make 2D games during his video game club meetings.</a:t>
            </a:r>
          </a:p>
          <a:p>
            <a:endParaRPr lang="en-US" sz="2000"/>
          </a:p>
          <a:p>
            <a:r>
              <a:rPr lang="en-US" sz="2000" b="1"/>
              <a:t>Challenges:</a:t>
            </a:r>
          </a:p>
          <a:p>
            <a:pPr marL="342900" indent="-342900">
              <a:buFont typeface="Arial" panose="020B0604020202020204" pitchFamily="34" charset="0"/>
              <a:buChar char="•"/>
            </a:pPr>
            <a:r>
              <a:rPr lang="en-US" sz="2000"/>
              <a:t>Hard to find action games that are age appropriate</a:t>
            </a:r>
          </a:p>
          <a:p>
            <a:pPr marL="342900" indent="-342900">
              <a:buFont typeface="Arial" panose="020B0604020202020204" pitchFamily="34" charset="0"/>
              <a:buChar char="•"/>
            </a:pPr>
            <a:r>
              <a:rPr lang="en-US" sz="2000"/>
              <a:t>Wants games with unique enemies</a:t>
            </a:r>
          </a:p>
          <a:p>
            <a:pPr marL="342900" indent="-342900">
              <a:buFont typeface="Arial" panose="020B0604020202020204" pitchFamily="34" charset="0"/>
              <a:buChar char="•"/>
            </a:pPr>
            <a:r>
              <a:rPr lang="en-US" sz="2000"/>
              <a:t>Prefers 2D games</a:t>
            </a:r>
          </a:p>
          <a:p>
            <a:r>
              <a:rPr lang="en-US" sz="2000" b="1"/>
              <a:t>Goals:</a:t>
            </a:r>
          </a:p>
          <a:p>
            <a:pPr marL="285750" indent="-285750">
              <a:buFont typeface="Arial" panose="020B0604020202020204" pitchFamily="34" charset="0"/>
              <a:buChar char="•"/>
            </a:pPr>
            <a:r>
              <a:rPr lang="en-US" sz="2000"/>
              <a:t>Wants to explore new action games</a:t>
            </a:r>
          </a:p>
          <a:p>
            <a:pPr marL="285750" indent="-285750">
              <a:buFont typeface="Arial" panose="020B0604020202020204" pitchFamily="34" charset="0"/>
              <a:buChar char="•"/>
            </a:pPr>
            <a:r>
              <a:rPr lang="en-US" sz="2000"/>
              <a:t>Age-appropriate game with visual stimulation</a:t>
            </a:r>
          </a:p>
          <a:p>
            <a:pPr marL="285750" indent="-285750">
              <a:buFont typeface="Arial" panose="020B0604020202020204" pitchFamily="34" charset="0"/>
              <a:buChar char="•"/>
            </a:pPr>
            <a:endParaRPr lang="en-US" sz="2000"/>
          </a:p>
          <a:p>
            <a:r>
              <a:rPr lang="en-US" sz="2000" b="1"/>
              <a:t>Quote:</a:t>
            </a:r>
          </a:p>
          <a:p>
            <a:pPr algn="ctr"/>
            <a:r>
              <a:rPr lang="en-US" sz="2000" b="1"/>
              <a:t>“ Games are fun when they have a lot of action!”</a:t>
            </a:r>
          </a:p>
        </p:txBody>
      </p:sp>
      <p:pic>
        <p:nvPicPr>
          <p:cNvPr id="3074" name="Picture 2" descr="Professional gamer with headset playing or streaming online video games on computer. Children addicted to entertainment industry.">
            <a:extLst>
              <a:ext uri="{FF2B5EF4-FFF2-40B4-BE49-F238E27FC236}">
                <a16:creationId xmlns:a16="http://schemas.microsoft.com/office/drawing/2014/main" id="{A09595E6-52B8-6FB9-CAE7-D1DC6521F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7825" y="2596586"/>
            <a:ext cx="6306201" cy="420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9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68F69-7691-6EB5-C386-EBE1017181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2EDCC38-9E8F-430E-3D29-A5A97D2AEB1E}"/>
              </a:ext>
            </a:extLst>
          </p:cNvPr>
          <p:cNvGrpSpPr/>
          <p:nvPr/>
        </p:nvGrpSpPr>
        <p:grpSpPr>
          <a:xfrm>
            <a:off x="11833089" y="2578678"/>
            <a:ext cx="9965284" cy="8866245"/>
            <a:chOff x="0" y="0"/>
            <a:chExt cx="812800" cy="812800"/>
          </a:xfrm>
        </p:grpSpPr>
        <p:sp>
          <p:nvSpPr>
            <p:cNvPr id="3" name="Freeform 3">
              <a:extLst>
                <a:ext uri="{FF2B5EF4-FFF2-40B4-BE49-F238E27FC236}">
                  <a16:creationId xmlns:a16="http://schemas.microsoft.com/office/drawing/2014/main" id="{DDF9FF84-D64C-E3FA-0522-CBEBAC5726E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4" name="TextBox 4">
              <a:extLst>
                <a:ext uri="{FF2B5EF4-FFF2-40B4-BE49-F238E27FC236}">
                  <a16:creationId xmlns:a16="http://schemas.microsoft.com/office/drawing/2014/main" id="{284FBEB3-B235-6A81-F6D1-CAA561BA120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11C4DDB9-A819-CFE1-CD77-E259500B836C}"/>
              </a:ext>
            </a:extLst>
          </p:cNvPr>
          <p:cNvGrpSpPr/>
          <p:nvPr/>
        </p:nvGrpSpPr>
        <p:grpSpPr>
          <a:xfrm>
            <a:off x="-1971674" y="8256875"/>
            <a:ext cx="3517329" cy="3517329"/>
            <a:chOff x="0" y="0"/>
            <a:chExt cx="812800" cy="812800"/>
          </a:xfrm>
        </p:grpSpPr>
        <p:sp>
          <p:nvSpPr>
            <p:cNvPr id="6" name="Freeform 6">
              <a:extLst>
                <a:ext uri="{FF2B5EF4-FFF2-40B4-BE49-F238E27FC236}">
                  <a16:creationId xmlns:a16="http://schemas.microsoft.com/office/drawing/2014/main" id="{49372DE4-0B56-E8DF-5C7D-9E1568AEEF7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7" name="TextBox 7">
              <a:extLst>
                <a:ext uri="{FF2B5EF4-FFF2-40B4-BE49-F238E27FC236}">
                  <a16:creationId xmlns:a16="http://schemas.microsoft.com/office/drawing/2014/main" id="{180D613A-3254-377C-E6D0-BD93BCC0438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B3CA324F-0936-2887-A79E-5ECB1995415A}"/>
              </a:ext>
            </a:extLst>
          </p:cNvPr>
          <p:cNvSpPr/>
          <p:nvPr/>
        </p:nvSpPr>
        <p:spPr>
          <a:xfrm>
            <a:off x="1028700" y="9258300"/>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9" name="Group 9">
            <a:extLst>
              <a:ext uri="{FF2B5EF4-FFF2-40B4-BE49-F238E27FC236}">
                <a16:creationId xmlns:a16="http://schemas.microsoft.com/office/drawing/2014/main" id="{C078BBE9-BE13-7599-923F-85B551D7A994}"/>
              </a:ext>
            </a:extLst>
          </p:cNvPr>
          <p:cNvGrpSpPr/>
          <p:nvPr/>
        </p:nvGrpSpPr>
        <p:grpSpPr>
          <a:xfrm>
            <a:off x="1567884" y="9711877"/>
            <a:ext cx="1586288" cy="1586288"/>
            <a:chOff x="0" y="0"/>
            <a:chExt cx="812800" cy="812800"/>
          </a:xfrm>
        </p:grpSpPr>
        <p:sp>
          <p:nvSpPr>
            <p:cNvPr id="10" name="Freeform 10">
              <a:extLst>
                <a:ext uri="{FF2B5EF4-FFF2-40B4-BE49-F238E27FC236}">
                  <a16:creationId xmlns:a16="http://schemas.microsoft.com/office/drawing/2014/main" id="{D054B138-B917-3122-9897-F4063429C77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11" name="TextBox 11">
              <a:extLst>
                <a:ext uri="{FF2B5EF4-FFF2-40B4-BE49-F238E27FC236}">
                  <a16:creationId xmlns:a16="http://schemas.microsoft.com/office/drawing/2014/main" id="{352755AC-6704-EDD1-C3DA-0855AB1582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a:extLst>
              <a:ext uri="{FF2B5EF4-FFF2-40B4-BE49-F238E27FC236}">
                <a16:creationId xmlns:a16="http://schemas.microsoft.com/office/drawing/2014/main" id="{BC417CF5-D98C-A2F2-3AD7-972948ECB643}"/>
              </a:ext>
            </a:extLst>
          </p:cNvPr>
          <p:cNvSpPr txBox="1"/>
          <p:nvPr/>
        </p:nvSpPr>
        <p:spPr>
          <a:xfrm>
            <a:off x="-3573" y="33338"/>
            <a:ext cx="9509523" cy="1276247"/>
          </a:xfrm>
          <a:prstGeom prst="rect">
            <a:avLst/>
          </a:prstGeom>
        </p:spPr>
        <p:txBody>
          <a:bodyPr wrap="square" lIns="0" tIns="0" rIns="0" bIns="0" rtlCol="0" anchor="t">
            <a:spAutoFit/>
          </a:bodyPr>
          <a:lstStyle/>
          <a:p>
            <a:pPr algn="ctr">
              <a:lnSpc>
                <a:spcPts val="10500"/>
              </a:lnSpc>
            </a:pPr>
            <a:r>
              <a:rPr lang="en-US" sz="7500" b="1">
                <a:solidFill>
                  <a:srgbClr val="2E3A44"/>
                </a:solidFill>
                <a:latin typeface="Nirand Bold"/>
                <a:ea typeface="Nirand Bold"/>
                <a:cs typeface="Nirand Bold"/>
                <a:sym typeface="Nirand Bold"/>
              </a:rPr>
              <a:t>Project Description</a:t>
            </a:r>
          </a:p>
        </p:txBody>
      </p:sp>
      <p:sp>
        <p:nvSpPr>
          <p:cNvPr id="13" name="TextBox 13">
            <a:extLst>
              <a:ext uri="{FF2B5EF4-FFF2-40B4-BE49-F238E27FC236}">
                <a16:creationId xmlns:a16="http://schemas.microsoft.com/office/drawing/2014/main" id="{765050A1-B8C4-E7AE-040F-3EB09B9A0921}"/>
              </a:ext>
            </a:extLst>
          </p:cNvPr>
          <p:cNvSpPr txBox="1"/>
          <p:nvPr/>
        </p:nvSpPr>
        <p:spPr>
          <a:xfrm>
            <a:off x="752861" y="1663414"/>
            <a:ext cx="10766830" cy="5847755"/>
          </a:xfrm>
          <a:prstGeom prst="rect">
            <a:avLst/>
          </a:prstGeom>
        </p:spPr>
        <p:txBody>
          <a:bodyPr wrap="square" lIns="0" tIns="0" rIns="0" bIns="0" rtlCol="0" anchor="t">
            <a:spAutoFit/>
          </a:bodyPr>
          <a:lstStyle/>
          <a:p>
            <a:pPr marL="457200" indent="-457200">
              <a:lnSpc>
                <a:spcPct val="150000"/>
              </a:lnSpc>
              <a:buFont typeface="Arial"/>
              <a:buChar char="•"/>
            </a:pPr>
            <a:r>
              <a:rPr lang="en-US" sz="3200">
                <a:solidFill>
                  <a:schemeClr val="tx1">
                    <a:lumMod val="76000"/>
                    <a:lumOff val="24000"/>
                  </a:schemeClr>
                </a:solidFill>
                <a:latin typeface="Nunito"/>
                <a:ea typeface="Calibri"/>
                <a:cs typeface="Calibri"/>
              </a:rPr>
              <a:t>2D-fighting game focusing primarily on AI opponents and improving your general fighting game skills. </a:t>
            </a:r>
            <a:endParaRPr lang="en-US" sz="3200">
              <a:solidFill>
                <a:schemeClr val="tx1">
                  <a:lumMod val="76000"/>
                  <a:lumOff val="24000"/>
                </a:schemeClr>
              </a:solidFill>
              <a:latin typeface="Nunito"/>
            </a:endParaRPr>
          </a:p>
          <a:p>
            <a:pPr marL="457200" indent="-457200">
              <a:lnSpc>
                <a:spcPct val="150000"/>
              </a:lnSpc>
              <a:buFont typeface="Arial"/>
              <a:buChar char="•"/>
            </a:pPr>
            <a:r>
              <a:rPr lang="en-US" sz="3200">
                <a:solidFill>
                  <a:schemeClr val="tx1">
                    <a:lumMod val="76000"/>
                    <a:lumOff val="24000"/>
                  </a:schemeClr>
                </a:solidFill>
                <a:latin typeface="Nunito"/>
                <a:ea typeface="Calibri"/>
                <a:cs typeface="Calibri"/>
              </a:rPr>
              <a:t>AI will scale appropriately based on selected skill level</a:t>
            </a:r>
          </a:p>
          <a:p>
            <a:pPr marL="914400" lvl="1" indent="-457200">
              <a:lnSpc>
                <a:spcPct val="150000"/>
              </a:lnSpc>
              <a:buFont typeface="Courier New"/>
              <a:buChar char="o"/>
            </a:pPr>
            <a:r>
              <a:rPr lang="en-US" sz="3200">
                <a:solidFill>
                  <a:schemeClr val="tx1">
                    <a:lumMod val="76000"/>
                    <a:lumOff val="24000"/>
                  </a:schemeClr>
                </a:solidFill>
                <a:latin typeface="Nunito"/>
                <a:ea typeface="Calibri"/>
                <a:cs typeface="Calibri"/>
              </a:rPr>
              <a:t>Easy : Mostly random or suboptimal moves</a:t>
            </a:r>
          </a:p>
          <a:p>
            <a:pPr marL="914400" lvl="1" indent="-457200">
              <a:lnSpc>
                <a:spcPct val="150000"/>
              </a:lnSpc>
              <a:buFont typeface="Courier New"/>
              <a:buChar char="o"/>
            </a:pPr>
            <a:r>
              <a:rPr lang="en-US" sz="3200">
                <a:solidFill>
                  <a:schemeClr val="tx1">
                    <a:lumMod val="76000"/>
                    <a:lumOff val="24000"/>
                  </a:schemeClr>
                </a:solidFill>
                <a:latin typeface="Nunito"/>
                <a:ea typeface="Calibri"/>
                <a:cs typeface="Calibri"/>
              </a:rPr>
              <a:t>Medium : Basic strategy with a little randomness</a:t>
            </a:r>
          </a:p>
          <a:p>
            <a:pPr marL="914400" lvl="1" indent="-457200">
              <a:lnSpc>
                <a:spcPct val="150000"/>
              </a:lnSpc>
              <a:buFont typeface="Courier New"/>
              <a:buChar char="o"/>
            </a:pPr>
            <a:r>
              <a:rPr lang="en-US" sz="3200">
                <a:solidFill>
                  <a:schemeClr val="tx1">
                    <a:lumMod val="76000"/>
                    <a:lumOff val="24000"/>
                  </a:schemeClr>
                </a:solidFill>
                <a:latin typeface="Nunito"/>
                <a:ea typeface="Calibri"/>
                <a:cs typeface="Calibri"/>
              </a:rPr>
              <a:t>Hard : Uses machine learning to adapt and respond</a:t>
            </a:r>
          </a:p>
          <a:p>
            <a:pPr marL="457200" indent="-457200">
              <a:lnSpc>
                <a:spcPct val="150000"/>
              </a:lnSpc>
              <a:buFont typeface="Arial"/>
              <a:buChar char="•"/>
            </a:pPr>
            <a:r>
              <a:rPr lang="en-US" sz="3200">
                <a:solidFill>
                  <a:schemeClr val="tx1">
                    <a:lumMod val="76000"/>
                    <a:lumOff val="24000"/>
                  </a:schemeClr>
                </a:solidFill>
                <a:latin typeface="Nunito"/>
                <a:ea typeface="Calibri"/>
                <a:cs typeface="Calibri"/>
              </a:rPr>
              <a:t>Provide user-friendly interface for user entry</a:t>
            </a:r>
          </a:p>
          <a:p>
            <a:pPr marL="457200" indent="-457200">
              <a:lnSpc>
                <a:spcPct val="150000"/>
              </a:lnSpc>
              <a:buFont typeface="Arial"/>
              <a:buChar char="•"/>
            </a:pPr>
            <a:r>
              <a:rPr lang="en-US" sz="3200">
                <a:solidFill>
                  <a:schemeClr val="tx1">
                    <a:lumMod val="76000"/>
                    <a:lumOff val="24000"/>
                  </a:schemeClr>
                </a:solidFill>
                <a:latin typeface="Nunito"/>
                <a:ea typeface="Calibri"/>
                <a:cs typeface="Calibri"/>
              </a:rPr>
              <a:t>Tally up and output results of game</a:t>
            </a:r>
          </a:p>
        </p:txBody>
      </p:sp>
      <p:pic>
        <p:nvPicPr>
          <p:cNvPr id="16" name="Picture 15" descr="A video game screen with a person fighting on a dock&#10;&#10;AI-generated content may be incorrect.">
            <a:extLst>
              <a:ext uri="{FF2B5EF4-FFF2-40B4-BE49-F238E27FC236}">
                <a16:creationId xmlns:a16="http://schemas.microsoft.com/office/drawing/2014/main" id="{4DFDFAA6-D859-D9F7-1A33-DDE88CDA2DB3}"/>
              </a:ext>
            </a:extLst>
          </p:cNvPr>
          <p:cNvPicPr>
            <a:picLocks noChangeAspect="1"/>
          </p:cNvPicPr>
          <p:nvPr/>
        </p:nvPicPr>
        <p:blipFill>
          <a:blip r:embed="rId2"/>
          <a:srcRect t="8940" r="248" b="7616"/>
          <a:stretch>
            <a:fillRect/>
          </a:stretch>
        </p:blipFill>
        <p:spPr>
          <a:xfrm>
            <a:off x="11510963" y="671512"/>
            <a:ext cx="4795853" cy="447199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7" name="Picture 16" descr="A video game screen with cartoon characters&#10;&#10;AI-generated content may be incorrect.">
            <a:extLst>
              <a:ext uri="{FF2B5EF4-FFF2-40B4-BE49-F238E27FC236}">
                <a16:creationId xmlns:a16="http://schemas.microsoft.com/office/drawing/2014/main" id="{EBB96E04-1218-6130-3B44-AF92330DFF4E}"/>
              </a:ext>
            </a:extLst>
          </p:cNvPr>
          <p:cNvPicPr>
            <a:picLocks noChangeAspect="1"/>
          </p:cNvPicPr>
          <p:nvPr/>
        </p:nvPicPr>
        <p:blipFill>
          <a:blip r:embed="rId3"/>
          <a:stretch>
            <a:fillRect/>
          </a:stretch>
        </p:blipFill>
        <p:spPr>
          <a:xfrm>
            <a:off x="12715875" y="4214813"/>
            <a:ext cx="5057776" cy="484346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469547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794B12-AFC9-482A-B06A-1799142B257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64CF4B-FE24-D68C-A437-789246F47B15}"/>
              </a:ext>
            </a:extLst>
          </p:cNvPr>
          <p:cNvGrpSpPr/>
          <p:nvPr/>
        </p:nvGrpSpPr>
        <p:grpSpPr>
          <a:xfrm>
            <a:off x="14503423" y="-4685809"/>
            <a:ext cx="8028675" cy="8028675"/>
            <a:chOff x="0" y="0"/>
            <a:chExt cx="812800" cy="812800"/>
          </a:xfrm>
        </p:grpSpPr>
        <p:sp>
          <p:nvSpPr>
            <p:cNvPr id="3" name="Freeform 3">
              <a:extLst>
                <a:ext uri="{FF2B5EF4-FFF2-40B4-BE49-F238E27FC236}">
                  <a16:creationId xmlns:a16="http://schemas.microsoft.com/office/drawing/2014/main" id="{A8C7054E-69DE-304D-5991-D5B6D31CD8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D1DF"/>
            </a:solidFill>
          </p:spPr>
          <p:txBody>
            <a:bodyPr/>
            <a:lstStyle/>
            <a:p>
              <a:endParaRPr lang="en-US"/>
            </a:p>
          </p:txBody>
        </p:sp>
        <p:sp>
          <p:nvSpPr>
            <p:cNvPr id="4" name="TextBox 4">
              <a:extLst>
                <a:ext uri="{FF2B5EF4-FFF2-40B4-BE49-F238E27FC236}">
                  <a16:creationId xmlns:a16="http://schemas.microsoft.com/office/drawing/2014/main" id="{8F95F3D5-E67B-BCEF-F10F-8599E424A4F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14FADDD6-346D-67C7-4E9F-08146AD107E2}"/>
              </a:ext>
            </a:extLst>
          </p:cNvPr>
          <p:cNvSpPr/>
          <p:nvPr/>
        </p:nvSpPr>
        <p:spPr>
          <a:xfrm>
            <a:off x="1277815" y="10049608"/>
            <a:ext cx="16185445" cy="0"/>
          </a:xfrm>
          <a:prstGeom prst="line">
            <a:avLst/>
          </a:prstGeom>
          <a:ln w="38100" cap="flat">
            <a:solidFill>
              <a:srgbClr val="2E3A44"/>
            </a:solidFill>
            <a:prstDash val="solid"/>
            <a:headEnd type="oval" w="lg" len="lg"/>
            <a:tailEnd type="oval" w="lg" len="lg"/>
          </a:ln>
        </p:spPr>
        <p:txBody>
          <a:bodyPr/>
          <a:lstStyle/>
          <a:p>
            <a:endParaRPr lang="en-US"/>
          </a:p>
        </p:txBody>
      </p:sp>
      <p:grpSp>
        <p:nvGrpSpPr>
          <p:cNvPr id="6" name="Group 6">
            <a:extLst>
              <a:ext uri="{FF2B5EF4-FFF2-40B4-BE49-F238E27FC236}">
                <a16:creationId xmlns:a16="http://schemas.microsoft.com/office/drawing/2014/main" id="{D4E86618-A8B2-A857-094F-2E85D148C8A5}"/>
              </a:ext>
            </a:extLst>
          </p:cNvPr>
          <p:cNvGrpSpPr/>
          <p:nvPr/>
        </p:nvGrpSpPr>
        <p:grpSpPr>
          <a:xfrm>
            <a:off x="-1053591" y="8992676"/>
            <a:ext cx="2230365" cy="2230365"/>
            <a:chOff x="0" y="0"/>
            <a:chExt cx="812800" cy="812800"/>
          </a:xfrm>
        </p:grpSpPr>
        <p:sp>
          <p:nvSpPr>
            <p:cNvPr id="7" name="Freeform 7">
              <a:extLst>
                <a:ext uri="{FF2B5EF4-FFF2-40B4-BE49-F238E27FC236}">
                  <a16:creationId xmlns:a16="http://schemas.microsoft.com/office/drawing/2014/main" id="{968913FF-5C3E-933E-62E2-4C52990D37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7484"/>
            </a:solidFill>
          </p:spPr>
          <p:txBody>
            <a:bodyPr/>
            <a:lstStyle/>
            <a:p>
              <a:endParaRPr lang="en-US"/>
            </a:p>
          </p:txBody>
        </p:sp>
        <p:sp>
          <p:nvSpPr>
            <p:cNvPr id="8" name="TextBox 8">
              <a:extLst>
                <a:ext uri="{FF2B5EF4-FFF2-40B4-BE49-F238E27FC236}">
                  <a16:creationId xmlns:a16="http://schemas.microsoft.com/office/drawing/2014/main" id="{53D8C253-7AC4-0C0E-C5E5-846291EE916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BF6E6228-176C-04CF-50A2-BEB22321EDEE}"/>
              </a:ext>
            </a:extLst>
          </p:cNvPr>
          <p:cNvSpPr txBox="1"/>
          <p:nvPr/>
        </p:nvSpPr>
        <p:spPr>
          <a:xfrm>
            <a:off x="3253535" y="192699"/>
            <a:ext cx="11253392" cy="1276247"/>
          </a:xfrm>
          <a:prstGeom prst="rect">
            <a:avLst/>
          </a:prstGeom>
        </p:spPr>
        <p:txBody>
          <a:bodyPr lIns="0" tIns="0" rIns="0" bIns="0" rtlCol="0" anchor="t">
            <a:spAutoFit/>
          </a:bodyPr>
          <a:lstStyle/>
          <a:p>
            <a:pPr algn="ctr">
              <a:lnSpc>
                <a:spcPts val="10500"/>
              </a:lnSpc>
            </a:pPr>
            <a:r>
              <a:rPr lang="en-US" sz="7500" b="1">
                <a:solidFill>
                  <a:srgbClr val="2E3A44"/>
                </a:solidFill>
                <a:latin typeface="Nirand Bold"/>
                <a:ea typeface="Nirand Bold"/>
                <a:cs typeface="Nirand Bold"/>
                <a:sym typeface="Nirand Bold"/>
              </a:rPr>
              <a:t>Project Timeline</a:t>
            </a:r>
          </a:p>
        </p:txBody>
      </p:sp>
      <p:grpSp>
        <p:nvGrpSpPr>
          <p:cNvPr id="10" name="Group 10">
            <a:extLst>
              <a:ext uri="{FF2B5EF4-FFF2-40B4-BE49-F238E27FC236}">
                <a16:creationId xmlns:a16="http://schemas.microsoft.com/office/drawing/2014/main" id="{32D825AC-B83F-0567-18C5-8DEDE5CC8046}"/>
              </a:ext>
            </a:extLst>
          </p:cNvPr>
          <p:cNvGrpSpPr/>
          <p:nvPr/>
        </p:nvGrpSpPr>
        <p:grpSpPr>
          <a:xfrm>
            <a:off x="1276429" y="4109939"/>
            <a:ext cx="3086100" cy="1034820"/>
            <a:chOff x="0" y="0"/>
            <a:chExt cx="812800" cy="272545"/>
          </a:xfrm>
        </p:grpSpPr>
        <p:sp>
          <p:nvSpPr>
            <p:cNvPr id="11" name="Freeform 11">
              <a:extLst>
                <a:ext uri="{FF2B5EF4-FFF2-40B4-BE49-F238E27FC236}">
                  <a16:creationId xmlns:a16="http://schemas.microsoft.com/office/drawing/2014/main" id="{DB396301-5400-481C-5255-E57C9B569D89}"/>
                </a:ext>
              </a:extLst>
            </p:cNvPr>
            <p:cNvSpPr/>
            <p:nvPr/>
          </p:nvSpPr>
          <p:spPr>
            <a:xfrm>
              <a:off x="0" y="0"/>
              <a:ext cx="812800" cy="272545"/>
            </a:xfrm>
            <a:custGeom>
              <a:avLst/>
              <a:gdLst/>
              <a:ahLst/>
              <a:cxnLst/>
              <a:rect l="l" t="t" r="r" b="b"/>
              <a:pathLst>
                <a:path w="812800" h="272545">
                  <a:moveTo>
                    <a:pt x="127941" y="0"/>
                  </a:moveTo>
                  <a:lnTo>
                    <a:pt x="684859" y="0"/>
                  </a:lnTo>
                  <a:cubicBezTo>
                    <a:pt x="718791" y="0"/>
                    <a:pt x="751333" y="13479"/>
                    <a:pt x="775327" y="37473"/>
                  </a:cubicBezTo>
                  <a:cubicBezTo>
                    <a:pt x="799321" y="61467"/>
                    <a:pt x="812800" y="94009"/>
                    <a:pt x="812800" y="127941"/>
                  </a:cubicBezTo>
                  <a:lnTo>
                    <a:pt x="812800" y="144604"/>
                  </a:lnTo>
                  <a:cubicBezTo>
                    <a:pt x="812800" y="178536"/>
                    <a:pt x="799321" y="211079"/>
                    <a:pt x="775327" y="235072"/>
                  </a:cubicBezTo>
                  <a:cubicBezTo>
                    <a:pt x="751333" y="259066"/>
                    <a:pt x="718791" y="272545"/>
                    <a:pt x="684859" y="272545"/>
                  </a:cubicBezTo>
                  <a:lnTo>
                    <a:pt x="127941" y="272545"/>
                  </a:lnTo>
                  <a:cubicBezTo>
                    <a:pt x="94009" y="272545"/>
                    <a:pt x="61467" y="259066"/>
                    <a:pt x="37473" y="235072"/>
                  </a:cubicBezTo>
                  <a:cubicBezTo>
                    <a:pt x="13479" y="211079"/>
                    <a:pt x="0" y="178536"/>
                    <a:pt x="0" y="144604"/>
                  </a:cubicBezTo>
                  <a:lnTo>
                    <a:pt x="0" y="127941"/>
                  </a:lnTo>
                  <a:cubicBezTo>
                    <a:pt x="0" y="94009"/>
                    <a:pt x="13479" y="61467"/>
                    <a:pt x="37473" y="37473"/>
                  </a:cubicBezTo>
                  <a:cubicBezTo>
                    <a:pt x="61467" y="13479"/>
                    <a:pt x="94009" y="0"/>
                    <a:pt x="127941" y="0"/>
                  </a:cubicBezTo>
                  <a:close/>
                </a:path>
              </a:pathLst>
            </a:custGeom>
            <a:solidFill>
              <a:srgbClr val="C0D1DF"/>
            </a:solidFill>
          </p:spPr>
          <p:txBody>
            <a:bodyPr/>
            <a:lstStyle/>
            <a:p>
              <a:endParaRPr lang="en-US"/>
            </a:p>
          </p:txBody>
        </p:sp>
        <p:sp>
          <p:nvSpPr>
            <p:cNvPr id="12" name="TextBox 12">
              <a:extLst>
                <a:ext uri="{FF2B5EF4-FFF2-40B4-BE49-F238E27FC236}">
                  <a16:creationId xmlns:a16="http://schemas.microsoft.com/office/drawing/2014/main" id="{A7308326-CFDF-6FBD-FEA0-C66502AC8B4D}"/>
                </a:ext>
              </a:extLst>
            </p:cNvPr>
            <p:cNvSpPr txBox="1"/>
            <p:nvPr/>
          </p:nvSpPr>
          <p:spPr>
            <a:xfrm>
              <a:off x="0" y="-38100"/>
              <a:ext cx="812800" cy="31064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A221456D-A592-8E84-8168-2CB4C7D734C2}"/>
              </a:ext>
            </a:extLst>
          </p:cNvPr>
          <p:cNvSpPr txBox="1"/>
          <p:nvPr/>
        </p:nvSpPr>
        <p:spPr>
          <a:xfrm>
            <a:off x="1281468" y="5304549"/>
            <a:ext cx="3090675" cy="2292935"/>
          </a:xfrm>
          <a:prstGeom prst="rect">
            <a:avLst/>
          </a:prstGeom>
        </p:spPr>
        <p:txBody>
          <a:bodyPr wrap="square" lIns="0" tIns="0" rIns="0" bIns="0" rtlCol="0" anchor="t">
            <a:spAutoFit/>
          </a:bodyPr>
          <a:lstStyle/>
          <a:p>
            <a:pPr marL="457200" indent="-457200">
              <a:lnSpc>
                <a:spcPts val="3640"/>
              </a:lnSpc>
              <a:buFont typeface="Arial"/>
              <a:buChar char="•"/>
            </a:pPr>
            <a:r>
              <a:rPr lang="en-US" sz="2600">
                <a:solidFill>
                  <a:srgbClr val="2E3A44"/>
                </a:solidFill>
                <a:latin typeface="Nunito"/>
                <a:ea typeface="Nunito"/>
                <a:cs typeface="Nunito"/>
              </a:rPr>
              <a:t>Determine project topic</a:t>
            </a:r>
          </a:p>
          <a:p>
            <a:pPr marL="457200" indent="-457200">
              <a:lnSpc>
                <a:spcPts val="3640"/>
              </a:lnSpc>
              <a:buFont typeface="Arial"/>
              <a:buChar char="•"/>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p:txBody>
      </p:sp>
      <p:sp>
        <p:nvSpPr>
          <p:cNvPr id="14" name="TextBox 14">
            <a:extLst>
              <a:ext uri="{FF2B5EF4-FFF2-40B4-BE49-F238E27FC236}">
                <a16:creationId xmlns:a16="http://schemas.microsoft.com/office/drawing/2014/main" id="{AFBD6118-4988-C170-8505-4244A9B16573}"/>
              </a:ext>
            </a:extLst>
          </p:cNvPr>
          <p:cNvSpPr txBox="1"/>
          <p:nvPr/>
        </p:nvSpPr>
        <p:spPr>
          <a:xfrm>
            <a:off x="1584309" y="4288356"/>
            <a:ext cx="2470340" cy="692497"/>
          </a:xfrm>
          <a:prstGeom prst="rect">
            <a:avLst/>
          </a:prstGeom>
        </p:spPr>
        <p:txBody>
          <a:bodyPr lIns="0" tIns="0" rIns="0" bIns="0" rtlCol="0" anchor="t">
            <a:spAutoFit/>
          </a:bodyPr>
          <a:lstStyle/>
          <a:p>
            <a:pPr algn="ctr">
              <a:lnSpc>
                <a:spcPts val="5599"/>
              </a:lnSpc>
            </a:pPr>
            <a:r>
              <a:rPr lang="en-US" sz="3999" b="1">
                <a:solidFill>
                  <a:srgbClr val="2E3A44"/>
                </a:solidFill>
                <a:latin typeface="Nunito Bold"/>
                <a:ea typeface="Nunito Bold"/>
                <a:cs typeface="Nunito Bold"/>
                <a:sym typeface="Nunito Bold"/>
              </a:rPr>
              <a:t>Sprint 0</a:t>
            </a:r>
          </a:p>
        </p:txBody>
      </p:sp>
      <p:grpSp>
        <p:nvGrpSpPr>
          <p:cNvPr id="15" name="Group 15">
            <a:extLst>
              <a:ext uri="{FF2B5EF4-FFF2-40B4-BE49-F238E27FC236}">
                <a16:creationId xmlns:a16="http://schemas.microsoft.com/office/drawing/2014/main" id="{3ADD901E-6F5D-8B58-75D9-C333CFA3152D}"/>
              </a:ext>
            </a:extLst>
          </p:cNvPr>
          <p:cNvGrpSpPr/>
          <p:nvPr/>
        </p:nvGrpSpPr>
        <p:grpSpPr>
          <a:xfrm>
            <a:off x="5561162" y="4109939"/>
            <a:ext cx="3086100" cy="1034820"/>
            <a:chOff x="0" y="0"/>
            <a:chExt cx="812800" cy="272545"/>
          </a:xfrm>
        </p:grpSpPr>
        <p:sp>
          <p:nvSpPr>
            <p:cNvPr id="16" name="Freeform 16">
              <a:extLst>
                <a:ext uri="{FF2B5EF4-FFF2-40B4-BE49-F238E27FC236}">
                  <a16:creationId xmlns:a16="http://schemas.microsoft.com/office/drawing/2014/main" id="{983A90F8-D14E-7B55-F9C9-16D44829A9C7}"/>
                </a:ext>
              </a:extLst>
            </p:cNvPr>
            <p:cNvSpPr/>
            <p:nvPr/>
          </p:nvSpPr>
          <p:spPr>
            <a:xfrm>
              <a:off x="0" y="0"/>
              <a:ext cx="812800" cy="272545"/>
            </a:xfrm>
            <a:custGeom>
              <a:avLst/>
              <a:gdLst/>
              <a:ahLst/>
              <a:cxnLst/>
              <a:rect l="l" t="t" r="r" b="b"/>
              <a:pathLst>
                <a:path w="812800" h="272545">
                  <a:moveTo>
                    <a:pt x="127941" y="0"/>
                  </a:moveTo>
                  <a:lnTo>
                    <a:pt x="684859" y="0"/>
                  </a:lnTo>
                  <a:cubicBezTo>
                    <a:pt x="718791" y="0"/>
                    <a:pt x="751333" y="13479"/>
                    <a:pt x="775327" y="37473"/>
                  </a:cubicBezTo>
                  <a:cubicBezTo>
                    <a:pt x="799321" y="61467"/>
                    <a:pt x="812800" y="94009"/>
                    <a:pt x="812800" y="127941"/>
                  </a:cubicBezTo>
                  <a:lnTo>
                    <a:pt x="812800" y="144604"/>
                  </a:lnTo>
                  <a:cubicBezTo>
                    <a:pt x="812800" y="178536"/>
                    <a:pt x="799321" y="211079"/>
                    <a:pt x="775327" y="235072"/>
                  </a:cubicBezTo>
                  <a:cubicBezTo>
                    <a:pt x="751333" y="259066"/>
                    <a:pt x="718791" y="272545"/>
                    <a:pt x="684859" y="272545"/>
                  </a:cubicBezTo>
                  <a:lnTo>
                    <a:pt x="127941" y="272545"/>
                  </a:lnTo>
                  <a:cubicBezTo>
                    <a:pt x="94009" y="272545"/>
                    <a:pt x="61467" y="259066"/>
                    <a:pt x="37473" y="235072"/>
                  </a:cubicBezTo>
                  <a:cubicBezTo>
                    <a:pt x="13479" y="211079"/>
                    <a:pt x="0" y="178536"/>
                    <a:pt x="0" y="144604"/>
                  </a:cubicBezTo>
                  <a:lnTo>
                    <a:pt x="0" y="127941"/>
                  </a:lnTo>
                  <a:cubicBezTo>
                    <a:pt x="0" y="94009"/>
                    <a:pt x="13479" y="61467"/>
                    <a:pt x="37473" y="37473"/>
                  </a:cubicBezTo>
                  <a:cubicBezTo>
                    <a:pt x="61467" y="13479"/>
                    <a:pt x="94009" y="0"/>
                    <a:pt x="127941" y="0"/>
                  </a:cubicBezTo>
                  <a:close/>
                </a:path>
              </a:pathLst>
            </a:custGeom>
            <a:solidFill>
              <a:srgbClr val="C0D1DF"/>
            </a:solidFill>
          </p:spPr>
          <p:txBody>
            <a:bodyPr/>
            <a:lstStyle/>
            <a:p>
              <a:endParaRPr lang="en-US"/>
            </a:p>
          </p:txBody>
        </p:sp>
        <p:sp>
          <p:nvSpPr>
            <p:cNvPr id="17" name="TextBox 17">
              <a:extLst>
                <a:ext uri="{FF2B5EF4-FFF2-40B4-BE49-F238E27FC236}">
                  <a16:creationId xmlns:a16="http://schemas.microsoft.com/office/drawing/2014/main" id="{17D6146E-9B97-2855-9A17-18FD8773CF73}"/>
                </a:ext>
              </a:extLst>
            </p:cNvPr>
            <p:cNvSpPr txBox="1"/>
            <p:nvPr/>
          </p:nvSpPr>
          <p:spPr>
            <a:xfrm>
              <a:off x="0" y="-38100"/>
              <a:ext cx="812800" cy="310645"/>
            </a:xfrm>
            <a:prstGeom prst="rect">
              <a:avLst/>
            </a:prstGeom>
          </p:spPr>
          <p:txBody>
            <a:bodyPr lIns="50800" tIns="50800" rIns="50800" bIns="50800" rtlCol="0" anchor="ctr"/>
            <a:lstStyle/>
            <a:p>
              <a:pPr algn="ctr">
                <a:lnSpc>
                  <a:spcPts val="2659"/>
                </a:lnSpc>
              </a:pPr>
              <a:endParaRPr/>
            </a:p>
          </p:txBody>
        </p:sp>
      </p:grpSp>
      <p:sp>
        <p:nvSpPr>
          <p:cNvPr id="18" name="TextBox 18">
            <a:extLst>
              <a:ext uri="{FF2B5EF4-FFF2-40B4-BE49-F238E27FC236}">
                <a16:creationId xmlns:a16="http://schemas.microsoft.com/office/drawing/2014/main" id="{7864F4DB-EA42-33C4-93EE-D6CFA6C088EB}"/>
              </a:ext>
            </a:extLst>
          </p:cNvPr>
          <p:cNvSpPr txBox="1"/>
          <p:nvPr/>
        </p:nvSpPr>
        <p:spPr>
          <a:xfrm>
            <a:off x="5566201" y="5304549"/>
            <a:ext cx="3486328" cy="1369606"/>
          </a:xfrm>
          <a:prstGeom prst="rect">
            <a:avLst/>
          </a:prstGeom>
        </p:spPr>
        <p:txBody>
          <a:bodyPr lIns="0" tIns="0" rIns="0" bIns="0" rtlCol="0" anchor="t">
            <a:spAutoFit/>
          </a:bodyPr>
          <a:lstStyle/>
          <a:p>
            <a:pPr marL="457200" indent="-457200">
              <a:lnSpc>
                <a:spcPts val="3640"/>
              </a:lnSpc>
              <a:buFont typeface="Arial"/>
              <a:buChar char="•"/>
            </a:pPr>
            <a:r>
              <a:rPr lang="en-US" sz="2600">
                <a:solidFill>
                  <a:srgbClr val="2E3A44"/>
                </a:solidFill>
                <a:latin typeface="Nunito"/>
                <a:ea typeface="Nunito"/>
                <a:cs typeface="Nunito"/>
              </a:rPr>
              <a:t>Solidify project details and draft artifacts</a:t>
            </a:r>
          </a:p>
        </p:txBody>
      </p:sp>
      <p:sp>
        <p:nvSpPr>
          <p:cNvPr id="19" name="TextBox 19">
            <a:extLst>
              <a:ext uri="{FF2B5EF4-FFF2-40B4-BE49-F238E27FC236}">
                <a16:creationId xmlns:a16="http://schemas.microsoft.com/office/drawing/2014/main" id="{1C62D16A-7389-2E61-84CD-77FBC00284C3}"/>
              </a:ext>
            </a:extLst>
          </p:cNvPr>
          <p:cNvSpPr txBox="1"/>
          <p:nvPr/>
        </p:nvSpPr>
        <p:spPr>
          <a:xfrm>
            <a:off x="5869042" y="4288356"/>
            <a:ext cx="2470340" cy="692497"/>
          </a:xfrm>
          <a:prstGeom prst="rect">
            <a:avLst/>
          </a:prstGeom>
        </p:spPr>
        <p:txBody>
          <a:bodyPr lIns="0" tIns="0" rIns="0" bIns="0" rtlCol="0" anchor="t">
            <a:spAutoFit/>
          </a:bodyPr>
          <a:lstStyle/>
          <a:p>
            <a:pPr algn="ctr">
              <a:lnSpc>
                <a:spcPts val="5599"/>
              </a:lnSpc>
            </a:pPr>
            <a:r>
              <a:rPr lang="en-US" sz="3999" b="1">
                <a:solidFill>
                  <a:srgbClr val="2E3A44"/>
                </a:solidFill>
                <a:latin typeface="Nunito Bold"/>
                <a:ea typeface="Nunito Bold"/>
                <a:cs typeface="Nunito Bold"/>
                <a:sym typeface="Nunito Bold"/>
              </a:rPr>
              <a:t>Sprint 1</a:t>
            </a:r>
          </a:p>
        </p:txBody>
      </p:sp>
      <p:grpSp>
        <p:nvGrpSpPr>
          <p:cNvPr id="20" name="Group 20">
            <a:extLst>
              <a:ext uri="{FF2B5EF4-FFF2-40B4-BE49-F238E27FC236}">
                <a16:creationId xmlns:a16="http://schemas.microsoft.com/office/drawing/2014/main" id="{92C0F387-FE36-4D8C-EBC9-BEE3F2A9AF77}"/>
              </a:ext>
            </a:extLst>
          </p:cNvPr>
          <p:cNvGrpSpPr/>
          <p:nvPr/>
        </p:nvGrpSpPr>
        <p:grpSpPr>
          <a:xfrm>
            <a:off x="9845893" y="4109939"/>
            <a:ext cx="3086100" cy="1034820"/>
            <a:chOff x="0" y="0"/>
            <a:chExt cx="812800" cy="272545"/>
          </a:xfrm>
        </p:grpSpPr>
        <p:sp>
          <p:nvSpPr>
            <p:cNvPr id="21" name="Freeform 21">
              <a:extLst>
                <a:ext uri="{FF2B5EF4-FFF2-40B4-BE49-F238E27FC236}">
                  <a16:creationId xmlns:a16="http://schemas.microsoft.com/office/drawing/2014/main" id="{2B9F0AFD-4DF2-4346-70C3-87D511DA60F0}"/>
                </a:ext>
              </a:extLst>
            </p:cNvPr>
            <p:cNvSpPr/>
            <p:nvPr/>
          </p:nvSpPr>
          <p:spPr>
            <a:xfrm>
              <a:off x="0" y="0"/>
              <a:ext cx="812800" cy="272545"/>
            </a:xfrm>
            <a:custGeom>
              <a:avLst/>
              <a:gdLst/>
              <a:ahLst/>
              <a:cxnLst/>
              <a:rect l="l" t="t" r="r" b="b"/>
              <a:pathLst>
                <a:path w="812800" h="272545">
                  <a:moveTo>
                    <a:pt x="127941" y="0"/>
                  </a:moveTo>
                  <a:lnTo>
                    <a:pt x="684859" y="0"/>
                  </a:lnTo>
                  <a:cubicBezTo>
                    <a:pt x="718791" y="0"/>
                    <a:pt x="751333" y="13479"/>
                    <a:pt x="775327" y="37473"/>
                  </a:cubicBezTo>
                  <a:cubicBezTo>
                    <a:pt x="799321" y="61467"/>
                    <a:pt x="812800" y="94009"/>
                    <a:pt x="812800" y="127941"/>
                  </a:cubicBezTo>
                  <a:lnTo>
                    <a:pt x="812800" y="144604"/>
                  </a:lnTo>
                  <a:cubicBezTo>
                    <a:pt x="812800" y="178536"/>
                    <a:pt x="799321" y="211079"/>
                    <a:pt x="775327" y="235072"/>
                  </a:cubicBezTo>
                  <a:cubicBezTo>
                    <a:pt x="751333" y="259066"/>
                    <a:pt x="718791" y="272545"/>
                    <a:pt x="684859" y="272545"/>
                  </a:cubicBezTo>
                  <a:lnTo>
                    <a:pt x="127941" y="272545"/>
                  </a:lnTo>
                  <a:cubicBezTo>
                    <a:pt x="94009" y="272545"/>
                    <a:pt x="61467" y="259066"/>
                    <a:pt x="37473" y="235072"/>
                  </a:cubicBezTo>
                  <a:cubicBezTo>
                    <a:pt x="13479" y="211079"/>
                    <a:pt x="0" y="178536"/>
                    <a:pt x="0" y="144604"/>
                  </a:cubicBezTo>
                  <a:lnTo>
                    <a:pt x="0" y="127941"/>
                  </a:lnTo>
                  <a:cubicBezTo>
                    <a:pt x="0" y="94009"/>
                    <a:pt x="13479" y="61467"/>
                    <a:pt x="37473" y="37473"/>
                  </a:cubicBezTo>
                  <a:cubicBezTo>
                    <a:pt x="61467" y="13479"/>
                    <a:pt x="94009" y="0"/>
                    <a:pt x="127941" y="0"/>
                  </a:cubicBezTo>
                  <a:close/>
                </a:path>
              </a:pathLst>
            </a:custGeom>
            <a:solidFill>
              <a:srgbClr val="C0D1DF"/>
            </a:solidFill>
          </p:spPr>
          <p:txBody>
            <a:bodyPr/>
            <a:lstStyle/>
            <a:p>
              <a:endParaRPr lang="en-US"/>
            </a:p>
          </p:txBody>
        </p:sp>
        <p:sp>
          <p:nvSpPr>
            <p:cNvPr id="22" name="TextBox 22">
              <a:extLst>
                <a:ext uri="{FF2B5EF4-FFF2-40B4-BE49-F238E27FC236}">
                  <a16:creationId xmlns:a16="http://schemas.microsoft.com/office/drawing/2014/main" id="{2F5B0C6B-1133-5CF1-678E-417079227B53}"/>
                </a:ext>
              </a:extLst>
            </p:cNvPr>
            <p:cNvSpPr txBox="1"/>
            <p:nvPr/>
          </p:nvSpPr>
          <p:spPr>
            <a:xfrm>
              <a:off x="0" y="-38100"/>
              <a:ext cx="812800" cy="310645"/>
            </a:xfrm>
            <a:prstGeom prst="rect">
              <a:avLst/>
            </a:prstGeom>
          </p:spPr>
          <p:txBody>
            <a:bodyPr lIns="50800" tIns="50800" rIns="50800" bIns="50800" rtlCol="0" anchor="ctr"/>
            <a:lstStyle/>
            <a:p>
              <a:pPr algn="ctr">
                <a:lnSpc>
                  <a:spcPts val="2659"/>
                </a:lnSpc>
              </a:pPr>
              <a:endParaRPr/>
            </a:p>
          </p:txBody>
        </p:sp>
      </p:grpSp>
      <p:sp>
        <p:nvSpPr>
          <p:cNvPr id="23" name="TextBox 23">
            <a:extLst>
              <a:ext uri="{FF2B5EF4-FFF2-40B4-BE49-F238E27FC236}">
                <a16:creationId xmlns:a16="http://schemas.microsoft.com/office/drawing/2014/main" id="{F04701BB-4ACF-6B05-4050-4D762D9DE855}"/>
              </a:ext>
            </a:extLst>
          </p:cNvPr>
          <p:cNvSpPr txBox="1"/>
          <p:nvPr/>
        </p:nvSpPr>
        <p:spPr>
          <a:xfrm>
            <a:off x="9661654" y="5407126"/>
            <a:ext cx="3486328" cy="907941"/>
          </a:xfrm>
          <a:prstGeom prst="rect">
            <a:avLst/>
          </a:prstGeom>
        </p:spPr>
        <p:txBody>
          <a:bodyPr lIns="0" tIns="0" rIns="0" bIns="0" rtlCol="0" anchor="t">
            <a:spAutoFit/>
          </a:bodyPr>
          <a:lstStyle/>
          <a:p>
            <a:pPr marL="457200" indent="-457200">
              <a:lnSpc>
                <a:spcPts val="3640"/>
              </a:lnSpc>
              <a:buFont typeface="Arial"/>
              <a:buChar char="•"/>
            </a:pPr>
            <a:r>
              <a:rPr lang="en-US" sz="2600">
                <a:solidFill>
                  <a:srgbClr val="2E3A44"/>
                </a:solidFill>
                <a:latin typeface="Nunito"/>
                <a:ea typeface="Nunito"/>
                <a:cs typeface="Nunito"/>
              </a:rPr>
              <a:t>Draft tech paper and artifacts</a:t>
            </a:r>
          </a:p>
        </p:txBody>
      </p:sp>
      <p:sp>
        <p:nvSpPr>
          <p:cNvPr id="24" name="TextBox 24">
            <a:extLst>
              <a:ext uri="{FF2B5EF4-FFF2-40B4-BE49-F238E27FC236}">
                <a16:creationId xmlns:a16="http://schemas.microsoft.com/office/drawing/2014/main" id="{5C407750-932C-EC01-0F2C-2975A90A0482}"/>
              </a:ext>
            </a:extLst>
          </p:cNvPr>
          <p:cNvSpPr txBox="1"/>
          <p:nvPr/>
        </p:nvSpPr>
        <p:spPr>
          <a:xfrm>
            <a:off x="10155285" y="4288356"/>
            <a:ext cx="2467316" cy="692497"/>
          </a:xfrm>
          <a:prstGeom prst="rect">
            <a:avLst/>
          </a:prstGeom>
        </p:spPr>
        <p:txBody>
          <a:bodyPr lIns="0" tIns="0" rIns="0" bIns="0" rtlCol="0" anchor="t">
            <a:spAutoFit/>
          </a:bodyPr>
          <a:lstStyle/>
          <a:p>
            <a:pPr algn="ctr">
              <a:lnSpc>
                <a:spcPts val="5599"/>
              </a:lnSpc>
            </a:pPr>
            <a:r>
              <a:rPr lang="en-US" sz="3999" b="1">
                <a:solidFill>
                  <a:srgbClr val="2E3A44"/>
                </a:solidFill>
                <a:latin typeface="Nunito Bold"/>
                <a:ea typeface="Nunito Bold"/>
                <a:cs typeface="Nunito Bold"/>
                <a:sym typeface="Nunito Bold"/>
              </a:rPr>
              <a:t>Sprint 2</a:t>
            </a:r>
          </a:p>
        </p:txBody>
      </p:sp>
      <p:grpSp>
        <p:nvGrpSpPr>
          <p:cNvPr id="25" name="Group 25">
            <a:extLst>
              <a:ext uri="{FF2B5EF4-FFF2-40B4-BE49-F238E27FC236}">
                <a16:creationId xmlns:a16="http://schemas.microsoft.com/office/drawing/2014/main" id="{8EFAEC28-E516-07A2-DC59-75EE05AD2CA4}"/>
              </a:ext>
            </a:extLst>
          </p:cNvPr>
          <p:cNvGrpSpPr/>
          <p:nvPr/>
        </p:nvGrpSpPr>
        <p:grpSpPr>
          <a:xfrm>
            <a:off x="13720318" y="4109939"/>
            <a:ext cx="3086100" cy="1034820"/>
            <a:chOff x="0" y="0"/>
            <a:chExt cx="812800" cy="272545"/>
          </a:xfrm>
        </p:grpSpPr>
        <p:sp>
          <p:nvSpPr>
            <p:cNvPr id="26" name="Freeform 26">
              <a:extLst>
                <a:ext uri="{FF2B5EF4-FFF2-40B4-BE49-F238E27FC236}">
                  <a16:creationId xmlns:a16="http://schemas.microsoft.com/office/drawing/2014/main" id="{E0B4EB1B-B8DF-1FF1-65A6-48F26A607760}"/>
                </a:ext>
              </a:extLst>
            </p:cNvPr>
            <p:cNvSpPr/>
            <p:nvPr/>
          </p:nvSpPr>
          <p:spPr>
            <a:xfrm>
              <a:off x="0" y="0"/>
              <a:ext cx="812800" cy="272545"/>
            </a:xfrm>
            <a:custGeom>
              <a:avLst/>
              <a:gdLst/>
              <a:ahLst/>
              <a:cxnLst/>
              <a:rect l="l" t="t" r="r" b="b"/>
              <a:pathLst>
                <a:path w="812800" h="272545">
                  <a:moveTo>
                    <a:pt x="127941" y="0"/>
                  </a:moveTo>
                  <a:lnTo>
                    <a:pt x="684859" y="0"/>
                  </a:lnTo>
                  <a:cubicBezTo>
                    <a:pt x="718791" y="0"/>
                    <a:pt x="751333" y="13479"/>
                    <a:pt x="775327" y="37473"/>
                  </a:cubicBezTo>
                  <a:cubicBezTo>
                    <a:pt x="799321" y="61467"/>
                    <a:pt x="812800" y="94009"/>
                    <a:pt x="812800" y="127941"/>
                  </a:cubicBezTo>
                  <a:lnTo>
                    <a:pt x="812800" y="144604"/>
                  </a:lnTo>
                  <a:cubicBezTo>
                    <a:pt x="812800" y="178536"/>
                    <a:pt x="799321" y="211079"/>
                    <a:pt x="775327" y="235072"/>
                  </a:cubicBezTo>
                  <a:cubicBezTo>
                    <a:pt x="751333" y="259066"/>
                    <a:pt x="718791" y="272545"/>
                    <a:pt x="684859" y="272545"/>
                  </a:cubicBezTo>
                  <a:lnTo>
                    <a:pt x="127941" y="272545"/>
                  </a:lnTo>
                  <a:cubicBezTo>
                    <a:pt x="94009" y="272545"/>
                    <a:pt x="61467" y="259066"/>
                    <a:pt x="37473" y="235072"/>
                  </a:cubicBezTo>
                  <a:cubicBezTo>
                    <a:pt x="13479" y="211079"/>
                    <a:pt x="0" y="178536"/>
                    <a:pt x="0" y="144604"/>
                  </a:cubicBezTo>
                  <a:lnTo>
                    <a:pt x="0" y="127941"/>
                  </a:lnTo>
                  <a:cubicBezTo>
                    <a:pt x="0" y="94009"/>
                    <a:pt x="13479" y="61467"/>
                    <a:pt x="37473" y="37473"/>
                  </a:cubicBezTo>
                  <a:cubicBezTo>
                    <a:pt x="61467" y="13479"/>
                    <a:pt x="94009" y="0"/>
                    <a:pt x="127941" y="0"/>
                  </a:cubicBezTo>
                  <a:close/>
                </a:path>
              </a:pathLst>
            </a:custGeom>
            <a:solidFill>
              <a:srgbClr val="C0D1DF"/>
            </a:solidFill>
          </p:spPr>
          <p:txBody>
            <a:bodyPr/>
            <a:lstStyle/>
            <a:p>
              <a:endParaRPr lang="en-US"/>
            </a:p>
          </p:txBody>
        </p:sp>
        <p:sp>
          <p:nvSpPr>
            <p:cNvPr id="27" name="TextBox 27">
              <a:extLst>
                <a:ext uri="{FF2B5EF4-FFF2-40B4-BE49-F238E27FC236}">
                  <a16:creationId xmlns:a16="http://schemas.microsoft.com/office/drawing/2014/main" id="{4AFEA0B3-F7C5-32D2-5DA9-272AA0E9BA48}"/>
                </a:ext>
              </a:extLst>
            </p:cNvPr>
            <p:cNvSpPr txBox="1"/>
            <p:nvPr/>
          </p:nvSpPr>
          <p:spPr>
            <a:xfrm>
              <a:off x="0" y="-38100"/>
              <a:ext cx="812800" cy="310645"/>
            </a:xfrm>
            <a:prstGeom prst="rect">
              <a:avLst/>
            </a:prstGeom>
          </p:spPr>
          <p:txBody>
            <a:bodyPr lIns="50800" tIns="50800" rIns="50800" bIns="50800" rtlCol="0" anchor="ctr"/>
            <a:lstStyle/>
            <a:p>
              <a:pPr algn="ctr">
                <a:lnSpc>
                  <a:spcPts val="2659"/>
                </a:lnSpc>
              </a:pPr>
              <a:endParaRPr/>
            </a:p>
          </p:txBody>
        </p:sp>
      </p:grpSp>
      <p:sp>
        <p:nvSpPr>
          <p:cNvPr id="29" name="TextBox 29">
            <a:extLst>
              <a:ext uri="{FF2B5EF4-FFF2-40B4-BE49-F238E27FC236}">
                <a16:creationId xmlns:a16="http://schemas.microsoft.com/office/drawing/2014/main" id="{446EEC06-BA07-5177-5EE4-BF8FDCB7E306}"/>
              </a:ext>
            </a:extLst>
          </p:cNvPr>
          <p:cNvSpPr txBox="1"/>
          <p:nvPr/>
        </p:nvSpPr>
        <p:spPr>
          <a:xfrm>
            <a:off x="14094951" y="4288356"/>
            <a:ext cx="2336835" cy="692497"/>
          </a:xfrm>
          <a:prstGeom prst="rect">
            <a:avLst/>
          </a:prstGeom>
        </p:spPr>
        <p:txBody>
          <a:bodyPr lIns="0" tIns="0" rIns="0" bIns="0" rtlCol="0" anchor="t">
            <a:spAutoFit/>
          </a:bodyPr>
          <a:lstStyle/>
          <a:p>
            <a:pPr algn="ctr">
              <a:lnSpc>
                <a:spcPts val="5599"/>
              </a:lnSpc>
            </a:pPr>
            <a:r>
              <a:rPr lang="en-US" sz="3999" b="1">
                <a:solidFill>
                  <a:srgbClr val="2E3A44"/>
                </a:solidFill>
                <a:latin typeface="Nunito Bold"/>
                <a:ea typeface="Nunito Bold"/>
                <a:cs typeface="Nunito Bold"/>
                <a:sym typeface="Nunito Bold"/>
              </a:rPr>
              <a:t>Sprint 3</a:t>
            </a:r>
          </a:p>
        </p:txBody>
      </p:sp>
      <p:pic>
        <p:nvPicPr>
          <p:cNvPr id="35" name="Picture 34" descr="A screenshot of a computer screen&#10;&#10;AI-generated content may be incorrect.">
            <a:extLst>
              <a:ext uri="{FF2B5EF4-FFF2-40B4-BE49-F238E27FC236}">
                <a16:creationId xmlns:a16="http://schemas.microsoft.com/office/drawing/2014/main" id="{4D551DB4-1358-67C3-09FA-26503D1CDA98}"/>
              </a:ext>
            </a:extLst>
          </p:cNvPr>
          <p:cNvPicPr>
            <a:picLocks noChangeAspect="1"/>
          </p:cNvPicPr>
          <p:nvPr/>
        </p:nvPicPr>
        <p:blipFill>
          <a:blip r:embed="rId2"/>
          <a:stretch>
            <a:fillRect/>
          </a:stretch>
        </p:blipFill>
        <p:spPr>
          <a:xfrm>
            <a:off x="4253645" y="1728422"/>
            <a:ext cx="9458325" cy="2228850"/>
          </a:xfrm>
          <a:prstGeom prst="rect">
            <a:avLst/>
          </a:prstGeom>
        </p:spPr>
      </p:pic>
      <p:sp>
        <p:nvSpPr>
          <p:cNvPr id="36" name="TextBox 13">
            <a:extLst>
              <a:ext uri="{FF2B5EF4-FFF2-40B4-BE49-F238E27FC236}">
                <a16:creationId xmlns:a16="http://schemas.microsoft.com/office/drawing/2014/main" id="{9B171C74-3DE2-3BC1-0A25-FEE8BF449878}"/>
              </a:ext>
            </a:extLst>
          </p:cNvPr>
          <p:cNvSpPr txBox="1"/>
          <p:nvPr/>
        </p:nvSpPr>
        <p:spPr>
          <a:xfrm>
            <a:off x="1281468" y="7368299"/>
            <a:ext cx="3090675" cy="2292935"/>
          </a:xfrm>
          <a:prstGeom prst="rect">
            <a:avLst/>
          </a:prstGeom>
        </p:spPr>
        <p:txBody>
          <a:bodyPr wrap="square" lIns="0" tIns="0" rIns="0" bIns="0" rtlCol="0" anchor="t">
            <a:spAutoFit/>
          </a:bodyPr>
          <a:lstStyle/>
          <a:p>
            <a:pPr marL="457200" indent="-457200">
              <a:lnSpc>
                <a:spcPts val="3640"/>
              </a:lnSpc>
              <a:buFont typeface="Arial"/>
              <a:buChar char="•"/>
            </a:pPr>
            <a:r>
              <a:rPr lang="en-US" sz="2600">
                <a:solidFill>
                  <a:srgbClr val="2E3A44"/>
                </a:solidFill>
                <a:latin typeface="Nunito"/>
                <a:ea typeface="Nunito"/>
                <a:cs typeface="Nunito"/>
              </a:rPr>
              <a:t>Create and update wiki</a:t>
            </a:r>
          </a:p>
          <a:p>
            <a:pPr marL="457200" indent="-457200">
              <a:lnSpc>
                <a:spcPts val="3640"/>
              </a:lnSpc>
              <a:buFont typeface="Arial"/>
              <a:buChar char="•"/>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p:txBody>
      </p:sp>
      <p:sp>
        <p:nvSpPr>
          <p:cNvPr id="37" name="TextBox 13">
            <a:extLst>
              <a:ext uri="{FF2B5EF4-FFF2-40B4-BE49-F238E27FC236}">
                <a16:creationId xmlns:a16="http://schemas.microsoft.com/office/drawing/2014/main" id="{2CC0374C-1D0B-375C-5AEF-3C85631C0D8B}"/>
              </a:ext>
            </a:extLst>
          </p:cNvPr>
          <p:cNvSpPr txBox="1"/>
          <p:nvPr/>
        </p:nvSpPr>
        <p:spPr>
          <a:xfrm>
            <a:off x="1297343" y="8466116"/>
            <a:ext cx="3090675" cy="2754600"/>
          </a:xfrm>
          <a:prstGeom prst="rect">
            <a:avLst/>
          </a:prstGeom>
        </p:spPr>
        <p:txBody>
          <a:bodyPr wrap="square" lIns="0" tIns="0" rIns="0" bIns="0" rtlCol="0" anchor="t">
            <a:spAutoFit/>
          </a:bodyPr>
          <a:lstStyle/>
          <a:p>
            <a:pPr marL="457200" indent="-457200">
              <a:lnSpc>
                <a:spcPts val="3640"/>
              </a:lnSpc>
              <a:buFont typeface="Arial"/>
              <a:buChar char="•"/>
            </a:pPr>
            <a:r>
              <a:rPr lang="en-US" sz="2600">
                <a:solidFill>
                  <a:srgbClr val="2E3A44"/>
                </a:solidFill>
                <a:latin typeface="Nunito"/>
              </a:rPr>
              <a:t>Conduct video presentation and retrospective</a:t>
            </a:r>
          </a:p>
          <a:p>
            <a:pPr marL="457200" indent="-457200">
              <a:lnSpc>
                <a:spcPts val="3640"/>
              </a:lnSpc>
              <a:buFont typeface="Arial"/>
              <a:buChar char="•"/>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p:txBody>
      </p:sp>
      <p:sp>
        <p:nvSpPr>
          <p:cNvPr id="38" name="TextBox 13">
            <a:extLst>
              <a:ext uri="{FF2B5EF4-FFF2-40B4-BE49-F238E27FC236}">
                <a16:creationId xmlns:a16="http://schemas.microsoft.com/office/drawing/2014/main" id="{BC80425D-42C6-E8EC-388E-C0522F12C0C4}"/>
              </a:ext>
            </a:extLst>
          </p:cNvPr>
          <p:cNvSpPr txBox="1"/>
          <p:nvPr/>
        </p:nvSpPr>
        <p:spPr>
          <a:xfrm>
            <a:off x="1270354" y="6337400"/>
            <a:ext cx="3090675" cy="2292935"/>
          </a:xfrm>
          <a:prstGeom prst="rect">
            <a:avLst/>
          </a:prstGeom>
        </p:spPr>
        <p:txBody>
          <a:bodyPr wrap="square" lIns="0" tIns="0" rIns="0" bIns="0" rtlCol="0" anchor="t">
            <a:spAutoFit/>
          </a:bodyPr>
          <a:lstStyle/>
          <a:p>
            <a:pPr marL="457200" indent="-457200">
              <a:lnSpc>
                <a:spcPts val="3640"/>
              </a:lnSpc>
              <a:buFont typeface="Arial"/>
              <a:buChar char="•"/>
            </a:pPr>
            <a:r>
              <a:rPr lang="en-US" sz="2600">
                <a:solidFill>
                  <a:srgbClr val="2E3A44"/>
                </a:solidFill>
                <a:latin typeface="Nunito"/>
              </a:rPr>
              <a:t>Determine job roles</a:t>
            </a:r>
          </a:p>
          <a:p>
            <a:pPr marL="457200" indent="-457200">
              <a:lnSpc>
                <a:spcPts val="3640"/>
              </a:lnSpc>
              <a:buFont typeface="Arial"/>
              <a:buChar char="•"/>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p:txBody>
      </p:sp>
      <p:sp>
        <p:nvSpPr>
          <p:cNvPr id="39" name="TextBox 18">
            <a:extLst>
              <a:ext uri="{FF2B5EF4-FFF2-40B4-BE49-F238E27FC236}">
                <a16:creationId xmlns:a16="http://schemas.microsoft.com/office/drawing/2014/main" id="{A8E8E3AF-4381-C38E-605E-ECAF11305F31}"/>
              </a:ext>
            </a:extLst>
          </p:cNvPr>
          <p:cNvSpPr txBox="1"/>
          <p:nvPr/>
        </p:nvSpPr>
        <p:spPr>
          <a:xfrm>
            <a:off x="5502701" y="8070462"/>
            <a:ext cx="3486328" cy="446276"/>
          </a:xfrm>
          <a:prstGeom prst="rect">
            <a:avLst/>
          </a:prstGeom>
        </p:spPr>
        <p:txBody>
          <a:bodyPr lIns="0" tIns="0" rIns="0" bIns="0" rtlCol="0" anchor="t">
            <a:spAutoFit/>
          </a:bodyPr>
          <a:lstStyle/>
          <a:p>
            <a:pPr marL="457200" indent="-457200">
              <a:lnSpc>
                <a:spcPts val="3640"/>
              </a:lnSpc>
              <a:buFont typeface="Arial"/>
              <a:buChar char="•"/>
            </a:pPr>
            <a:r>
              <a:rPr lang="en-US" sz="2600">
                <a:solidFill>
                  <a:srgbClr val="2E3A44"/>
                </a:solidFill>
                <a:latin typeface="Nunito"/>
              </a:rPr>
              <a:t>Update wiki</a:t>
            </a:r>
            <a:endParaRPr lang="en-US"/>
          </a:p>
        </p:txBody>
      </p:sp>
      <p:sp>
        <p:nvSpPr>
          <p:cNvPr id="41" name="TextBox 13">
            <a:extLst>
              <a:ext uri="{FF2B5EF4-FFF2-40B4-BE49-F238E27FC236}">
                <a16:creationId xmlns:a16="http://schemas.microsoft.com/office/drawing/2014/main" id="{519047D3-90F1-8C18-6432-22351F2A3E86}"/>
              </a:ext>
            </a:extLst>
          </p:cNvPr>
          <p:cNvSpPr txBox="1"/>
          <p:nvPr/>
        </p:nvSpPr>
        <p:spPr>
          <a:xfrm>
            <a:off x="5544516" y="8588231"/>
            <a:ext cx="3090675" cy="2754600"/>
          </a:xfrm>
          <a:prstGeom prst="rect">
            <a:avLst/>
          </a:prstGeom>
        </p:spPr>
        <p:txBody>
          <a:bodyPr wrap="square" lIns="0" tIns="0" rIns="0" bIns="0" rtlCol="0" anchor="t">
            <a:spAutoFit/>
          </a:bodyPr>
          <a:lstStyle/>
          <a:p>
            <a:pPr marL="457200" indent="-457200">
              <a:lnSpc>
                <a:spcPts val="3640"/>
              </a:lnSpc>
              <a:buFont typeface="Arial"/>
              <a:buChar char="•"/>
            </a:pPr>
            <a:r>
              <a:rPr lang="en-US" sz="2600">
                <a:solidFill>
                  <a:srgbClr val="2E3A44"/>
                </a:solidFill>
                <a:latin typeface="Nunito"/>
              </a:rPr>
              <a:t>Conduct video presentation and retrospective</a:t>
            </a:r>
          </a:p>
          <a:p>
            <a:pPr marL="457200" indent="-457200">
              <a:lnSpc>
                <a:spcPts val="3640"/>
              </a:lnSpc>
              <a:buFont typeface="Arial"/>
              <a:buChar char="•"/>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p:txBody>
      </p:sp>
      <p:sp>
        <p:nvSpPr>
          <p:cNvPr id="42" name="TextBox 18">
            <a:extLst>
              <a:ext uri="{FF2B5EF4-FFF2-40B4-BE49-F238E27FC236}">
                <a16:creationId xmlns:a16="http://schemas.microsoft.com/office/drawing/2014/main" id="{6D944E1D-A4BE-C3B8-D679-78E1F2353DC6}"/>
              </a:ext>
            </a:extLst>
          </p:cNvPr>
          <p:cNvSpPr txBox="1"/>
          <p:nvPr/>
        </p:nvSpPr>
        <p:spPr>
          <a:xfrm>
            <a:off x="5502700" y="6669799"/>
            <a:ext cx="3486328" cy="1369221"/>
          </a:xfrm>
          <a:prstGeom prst="rect">
            <a:avLst/>
          </a:prstGeom>
        </p:spPr>
        <p:txBody>
          <a:bodyPr lIns="0" tIns="0" rIns="0" bIns="0" rtlCol="0" anchor="t">
            <a:spAutoFit/>
          </a:bodyPr>
          <a:lstStyle/>
          <a:p>
            <a:pPr marL="457200" indent="-457200">
              <a:lnSpc>
                <a:spcPts val="3640"/>
              </a:lnSpc>
              <a:buFont typeface="Arial"/>
              <a:buChar char="•"/>
            </a:pPr>
            <a:r>
              <a:rPr lang="en-US" sz="2600">
                <a:solidFill>
                  <a:srgbClr val="2E3A44"/>
                </a:solidFill>
                <a:latin typeface="Nunito"/>
              </a:rPr>
              <a:t>Demonstrate working interactive product</a:t>
            </a:r>
            <a:endParaRPr lang="en-US"/>
          </a:p>
        </p:txBody>
      </p:sp>
      <p:sp>
        <p:nvSpPr>
          <p:cNvPr id="43" name="TextBox 23">
            <a:extLst>
              <a:ext uri="{FF2B5EF4-FFF2-40B4-BE49-F238E27FC236}">
                <a16:creationId xmlns:a16="http://schemas.microsoft.com/office/drawing/2014/main" id="{724DBD69-EF67-C743-4A8B-EB63C12D8CD4}"/>
              </a:ext>
            </a:extLst>
          </p:cNvPr>
          <p:cNvSpPr txBox="1"/>
          <p:nvPr/>
        </p:nvSpPr>
        <p:spPr>
          <a:xfrm>
            <a:off x="9645779" y="6470750"/>
            <a:ext cx="3486328" cy="1369221"/>
          </a:xfrm>
          <a:prstGeom prst="rect">
            <a:avLst/>
          </a:prstGeom>
        </p:spPr>
        <p:txBody>
          <a:bodyPr lIns="0" tIns="0" rIns="0" bIns="0" rtlCol="0" anchor="t">
            <a:spAutoFit/>
          </a:bodyPr>
          <a:lstStyle/>
          <a:p>
            <a:pPr marL="457200" indent="-457200">
              <a:lnSpc>
                <a:spcPts val="3640"/>
              </a:lnSpc>
              <a:buFont typeface="Arial"/>
              <a:buChar char="•"/>
            </a:pPr>
            <a:r>
              <a:rPr lang="en-US" sz="2600">
                <a:solidFill>
                  <a:srgbClr val="2E3A44"/>
                </a:solidFill>
                <a:latin typeface="Nunito"/>
              </a:rPr>
              <a:t>Demonstrate interactive product with improvements</a:t>
            </a:r>
            <a:endParaRPr lang="en-US"/>
          </a:p>
        </p:txBody>
      </p:sp>
      <p:sp>
        <p:nvSpPr>
          <p:cNvPr id="44" name="TextBox 13">
            <a:extLst>
              <a:ext uri="{FF2B5EF4-FFF2-40B4-BE49-F238E27FC236}">
                <a16:creationId xmlns:a16="http://schemas.microsoft.com/office/drawing/2014/main" id="{C097EB5A-2B1A-F89F-C2B9-CC4A02833ADD}"/>
              </a:ext>
            </a:extLst>
          </p:cNvPr>
          <p:cNvSpPr txBox="1"/>
          <p:nvPr/>
        </p:nvSpPr>
        <p:spPr>
          <a:xfrm>
            <a:off x="9656140" y="8461231"/>
            <a:ext cx="3090675" cy="2754600"/>
          </a:xfrm>
          <a:prstGeom prst="rect">
            <a:avLst/>
          </a:prstGeom>
        </p:spPr>
        <p:txBody>
          <a:bodyPr wrap="square" lIns="0" tIns="0" rIns="0" bIns="0" rtlCol="0" anchor="t">
            <a:spAutoFit/>
          </a:bodyPr>
          <a:lstStyle/>
          <a:p>
            <a:pPr marL="457200" indent="-457200">
              <a:lnSpc>
                <a:spcPts val="3640"/>
              </a:lnSpc>
              <a:buFont typeface="Arial"/>
              <a:buChar char="•"/>
            </a:pPr>
            <a:r>
              <a:rPr lang="en-US" sz="2600">
                <a:solidFill>
                  <a:srgbClr val="2E3A44"/>
                </a:solidFill>
                <a:latin typeface="Nunito"/>
              </a:rPr>
              <a:t>Conduct video presentation and retrospective</a:t>
            </a:r>
          </a:p>
          <a:p>
            <a:pPr marL="457200" indent="-457200">
              <a:lnSpc>
                <a:spcPts val="3640"/>
              </a:lnSpc>
              <a:buFont typeface="Arial"/>
              <a:buChar char="•"/>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p:txBody>
      </p:sp>
      <p:sp>
        <p:nvSpPr>
          <p:cNvPr id="46" name="TextBox 18">
            <a:extLst>
              <a:ext uri="{FF2B5EF4-FFF2-40B4-BE49-F238E27FC236}">
                <a16:creationId xmlns:a16="http://schemas.microsoft.com/office/drawing/2014/main" id="{2A76A24A-0DAC-2DEB-89F5-C8B557E38821}"/>
              </a:ext>
            </a:extLst>
          </p:cNvPr>
          <p:cNvSpPr txBox="1"/>
          <p:nvPr/>
        </p:nvSpPr>
        <p:spPr>
          <a:xfrm>
            <a:off x="9661950" y="7911712"/>
            <a:ext cx="3486328" cy="446276"/>
          </a:xfrm>
          <a:prstGeom prst="rect">
            <a:avLst/>
          </a:prstGeom>
        </p:spPr>
        <p:txBody>
          <a:bodyPr lIns="0" tIns="0" rIns="0" bIns="0" rtlCol="0" anchor="t">
            <a:spAutoFit/>
          </a:bodyPr>
          <a:lstStyle/>
          <a:p>
            <a:pPr marL="457200" indent="-457200">
              <a:lnSpc>
                <a:spcPts val="3640"/>
              </a:lnSpc>
              <a:buFont typeface="Arial"/>
              <a:buChar char="•"/>
            </a:pPr>
            <a:r>
              <a:rPr lang="en-US" sz="2600">
                <a:solidFill>
                  <a:srgbClr val="2E3A44"/>
                </a:solidFill>
                <a:latin typeface="Nunito"/>
              </a:rPr>
              <a:t>Update wiki</a:t>
            </a:r>
            <a:endParaRPr lang="en-US"/>
          </a:p>
        </p:txBody>
      </p:sp>
      <p:sp>
        <p:nvSpPr>
          <p:cNvPr id="47" name="TextBox 23">
            <a:extLst>
              <a:ext uri="{FF2B5EF4-FFF2-40B4-BE49-F238E27FC236}">
                <a16:creationId xmlns:a16="http://schemas.microsoft.com/office/drawing/2014/main" id="{07BE4E1D-EAA0-7A1F-378C-A352C8C3EFC7}"/>
              </a:ext>
            </a:extLst>
          </p:cNvPr>
          <p:cNvSpPr txBox="1"/>
          <p:nvPr/>
        </p:nvSpPr>
        <p:spPr>
          <a:xfrm>
            <a:off x="13519279" y="5169000"/>
            <a:ext cx="3486328" cy="907556"/>
          </a:xfrm>
          <a:prstGeom prst="rect">
            <a:avLst/>
          </a:prstGeom>
        </p:spPr>
        <p:txBody>
          <a:bodyPr lIns="0" tIns="0" rIns="0" bIns="0" rtlCol="0" anchor="t">
            <a:spAutoFit/>
          </a:bodyPr>
          <a:lstStyle/>
          <a:p>
            <a:pPr marL="457200" indent="-457200">
              <a:lnSpc>
                <a:spcPts val="3640"/>
              </a:lnSpc>
              <a:buFont typeface="Arial"/>
              <a:buChar char="•"/>
            </a:pPr>
            <a:r>
              <a:rPr lang="en-US" sz="2600">
                <a:solidFill>
                  <a:srgbClr val="2E3A44"/>
                </a:solidFill>
                <a:latin typeface="Nunito"/>
              </a:rPr>
              <a:t>Demonstration of MVP</a:t>
            </a:r>
            <a:endParaRPr lang="en-US"/>
          </a:p>
        </p:txBody>
      </p:sp>
      <p:sp>
        <p:nvSpPr>
          <p:cNvPr id="48" name="TextBox 13">
            <a:extLst>
              <a:ext uri="{FF2B5EF4-FFF2-40B4-BE49-F238E27FC236}">
                <a16:creationId xmlns:a16="http://schemas.microsoft.com/office/drawing/2014/main" id="{240A18FB-F7CE-93B9-63A5-A0598C9DADF2}"/>
              </a:ext>
            </a:extLst>
          </p:cNvPr>
          <p:cNvSpPr txBox="1"/>
          <p:nvPr/>
        </p:nvSpPr>
        <p:spPr>
          <a:xfrm>
            <a:off x="13720140" y="8619981"/>
            <a:ext cx="3090675" cy="2754600"/>
          </a:xfrm>
          <a:prstGeom prst="rect">
            <a:avLst/>
          </a:prstGeom>
        </p:spPr>
        <p:txBody>
          <a:bodyPr wrap="square" lIns="0" tIns="0" rIns="0" bIns="0" rtlCol="0" anchor="t">
            <a:spAutoFit/>
          </a:bodyPr>
          <a:lstStyle/>
          <a:p>
            <a:pPr marL="457200" indent="-457200">
              <a:lnSpc>
                <a:spcPts val="3640"/>
              </a:lnSpc>
              <a:buFont typeface="Arial"/>
              <a:buChar char="•"/>
            </a:pPr>
            <a:r>
              <a:rPr lang="en-US" sz="2600">
                <a:solidFill>
                  <a:srgbClr val="2E3A44"/>
                </a:solidFill>
                <a:latin typeface="Nunito"/>
              </a:rPr>
              <a:t>Conduct video presentation and retrospective</a:t>
            </a:r>
          </a:p>
          <a:p>
            <a:pPr marL="457200" indent="-457200">
              <a:lnSpc>
                <a:spcPts val="3640"/>
              </a:lnSpc>
              <a:buFont typeface="Arial"/>
              <a:buChar char="•"/>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a:p>
            <a:pPr>
              <a:lnSpc>
                <a:spcPts val="3640"/>
              </a:lnSpc>
            </a:pPr>
            <a:endParaRPr lang="en-US" sz="2600">
              <a:solidFill>
                <a:srgbClr val="2E3A44"/>
              </a:solidFill>
              <a:latin typeface="Nunito"/>
              <a:ea typeface="Nunito"/>
              <a:cs typeface="Nunito"/>
            </a:endParaRPr>
          </a:p>
        </p:txBody>
      </p:sp>
      <p:sp>
        <p:nvSpPr>
          <p:cNvPr id="50" name="TextBox 18">
            <a:extLst>
              <a:ext uri="{FF2B5EF4-FFF2-40B4-BE49-F238E27FC236}">
                <a16:creationId xmlns:a16="http://schemas.microsoft.com/office/drawing/2014/main" id="{5B404F7A-39E7-2198-8C38-6C924757BA47}"/>
              </a:ext>
            </a:extLst>
          </p:cNvPr>
          <p:cNvSpPr txBox="1"/>
          <p:nvPr/>
        </p:nvSpPr>
        <p:spPr>
          <a:xfrm>
            <a:off x="13725949" y="8070462"/>
            <a:ext cx="3486328" cy="446276"/>
          </a:xfrm>
          <a:prstGeom prst="rect">
            <a:avLst/>
          </a:prstGeom>
        </p:spPr>
        <p:txBody>
          <a:bodyPr lIns="0" tIns="0" rIns="0" bIns="0" rtlCol="0" anchor="t">
            <a:spAutoFit/>
          </a:bodyPr>
          <a:lstStyle/>
          <a:p>
            <a:pPr marL="457200" indent="-457200">
              <a:lnSpc>
                <a:spcPts val="3640"/>
              </a:lnSpc>
              <a:buFont typeface="Arial"/>
              <a:buChar char="•"/>
            </a:pPr>
            <a:r>
              <a:rPr lang="en-US" sz="2600">
                <a:solidFill>
                  <a:srgbClr val="2E3A44"/>
                </a:solidFill>
                <a:latin typeface="Nunito"/>
              </a:rPr>
              <a:t>Update wiki</a:t>
            </a:r>
            <a:endParaRPr lang="en-US"/>
          </a:p>
        </p:txBody>
      </p:sp>
      <p:sp>
        <p:nvSpPr>
          <p:cNvPr id="51" name="TextBox 18">
            <a:extLst>
              <a:ext uri="{FF2B5EF4-FFF2-40B4-BE49-F238E27FC236}">
                <a16:creationId xmlns:a16="http://schemas.microsoft.com/office/drawing/2014/main" id="{EB45466E-C10C-D4F5-9A95-08D9F84AD503}"/>
              </a:ext>
            </a:extLst>
          </p:cNvPr>
          <p:cNvSpPr txBox="1"/>
          <p:nvPr/>
        </p:nvSpPr>
        <p:spPr>
          <a:xfrm>
            <a:off x="13535449" y="6070212"/>
            <a:ext cx="3486328" cy="1830886"/>
          </a:xfrm>
          <a:prstGeom prst="rect">
            <a:avLst/>
          </a:prstGeom>
        </p:spPr>
        <p:txBody>
          <a:bodyPr lIns="0" tIns="0" rIns="0" bIns="0" rtlCol="0" anchor="t">
            <a:spAutoFit/>
          </a:bodyPr>
          <a:lstStyle/>
          <a:p>
            <a:pPr marL="457200" indent="-457200">
              <a:lnSpc>
                <a:spcPts val="3640"/>
              </a:lnSpc>
              <a:buFont typeface="Arial"/>
              <a:buChar char="•"/>
            </a:pPr>
            <a:r>
              <a:rPr lang="en-US" sz="2600">
                <a:solidFill>
                  <a:srgbClr val="2E3A44"/>
                </a:solidFill>
                <a:latin typeface="Nunito"/>
              </a:rPr>
              <a:t>Submission of final technical paper, deployment, and user manual</a:t>
            </a:r>
            <a:endParaRPr lang="en-US"/>
          </a:p>
        </p:txBody>
      </p:sp>
    </p:spTree>
    <p:extLst>
      <p:ext uri="{BB962C8B-B14F-4D97-AF65-F5344CB8AC3E}">
        <p14:creationId xmlns:p14="http://schemas.microsoft.com/office/powerpoint/2010/main" val="48082776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0170117DE246845A4A6B7ACECDF3DB7" ma:contentTypeVersion="11" ma:contentTypeDescription="Create a new document." ma:contentTypeScope="" ma:versionID="9cdd7ebf45ab9bf4ab7e31df69623dd5">
  <xsd:schema xmlns:xsd="http://www.w3.org/2001/XMLSchema" xmlns:xs="http://www.w3.org/2001/XMLSchema" xmlns:p="http://schemas.microsoft.com/office/2006/metadata/properties" xmlns:ns3="2eae1d80-bd8d-40d2-9fb1-b18c90d8b9a9" targetNamespace="http://schemas.microsoft.com/office/2006/metadata/properties" ma:root="true" ma:fieldsID="a7455dc5f920e96d06ac5a8fee8244e0" ns3:_="">
    <xsd:import namespace="2eae1d80-bd8d-40d2-9fb1-b18c90d8b9a9"/>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BillingMetadata"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ae1d80-bd8d-40d2-9fb1-b18c90d8b9a9"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BillingMetadata" ma:index="14" nillable="true" ma:displayName="MediaServiceBillingMetadata" ma:hidden="true" ma:internalName="MediaServiceBillingMetadata" ma:readOnly="true">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eae1d80-bd8d-40d2-9fb1-b18c90d8b9a9" xsi:nil="true"/>
  </documentManagement>
</p:properties>
</file>

<file path=customXml/itemProps1.xml><?xml version="1.0" encoding="utf-8"?>
<ds:datastoreItem xmlns:ds="http://schemas.openxmlformats.org/officeDocument/2006/customXml" ds:itemID="{EBFE0760-8DB4-4884-BDD2-C642F801A894}">
  <ds:schemaRefs>
    <ds:schemaRef ds:uri="http://schemas.microsoft.com/sharepoint/v3/contenttype/forms"/>
  </ds:schemaRefs>
</ds:datastoreItem>
</file>

<file path=customXml/itemProps2.xml><?xml version="1.0" encoding="utf-8"?>
<ds:datastoreItem xmlns:ds="http://schemas.openxmlformats.org/officeDocument/2006/customXml" ds:itemID="{9FF0F213-162D-400F-B9A7-1DF3355F32D8}">
  <ds:schemaRefs>
    <ds:schemaRef ds:uri="2eae1d80-bd8d-40d2-9fb1-b18c90d8b9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D603732-5149-45ED-99CE-46E0828AFF44}">
  <ds:schemaRefs>
    <ds:schemaRef ds:uri="2eae1d80-bd8d-40d2-9fb1-b18c90d8b9a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Droplet</Template>
  <Application>Microsoft Office PowerPoint</Application>
  <PresentationFormat>Custom</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Minimalist Geometric Group Project Presentation</dc:title>
  <dc:creator>Shariah Allen</dc:creator>
  <cp:revision>4</cp:revision>
  <dcterms:created xsi:type="dcterms:W3CDTF">2006-08-16T00:00:00Z</dcterms:created>
  <dcterms:modified xsi:type="dcterms:W3CDTF">2026-02-16T04:05:15Z</dcterms:modified>
  <dc:identifier>DAHBW0Xhq6E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0x01010080170117DE246845A4A6B7ACECDF3DB7</vt:lpwstr>
  </property>
</Properties>
</file>